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80" r:id="rId2"/>
    <p:sldId id="278" r:id="rId3"/>
    <p:sldId id="281" r:id="rId4"/>
    <p:sldId id="282" r:id="rId5"/>
    <p:sldId id="283" r:id="rId6"/>
    <p:sldId id="295" r:id="rId7"/>
    <p:sldId id="289" r:id="rId8"/>
    <p:sldId id="290" r:id="rId9"/>
    <p:sldId id="288" r:id="rId10"/>
    <p:sldId id="292" r:id="rId11"/>
    <p:sldId id="294" r:id="rId12"/>
    <p:sldId id="279" r:id="rId13"/>
    <p:sldId id="287" r:id="rId14"/>
    <p:sldId id="284" r:id="rId15"/>
    <p:sldId id="285" r:id="rId16"/>
    <p:sldId id="286" r:id="rId17"/>
    <p:sldId id="293" r:id="rId18"/>
    <p:sldId id="274" r:id="rId19"/>
    <p:sldId id="257" r:id="rId20"/>
    <p:sldId id="258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1C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54"/>
    <p:restoredTop sz="93354"/>
  </p:normalViewPr>
  <p:slideViewPr>
    <p:cSldViewPr snapToGrid="0" snapToObjects="1">
      <p:cViewPr varScale="1">
        <p:scale>
          <a:sx n="104" d="100"/>
          <a:sy n="104" d="100"/>
        </p:scale>
        <p:origin x="31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0E5BA-8AEA-7C48-8FE6-A3EB58CA4930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4A8EF-3218-AA4B-9684-D1327C2426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397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4A8EF-3218-AA4B-9684-D1327C2426E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359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B4A8EF-3218-AA4B-9684-D1327C2426E1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4239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fficial_cover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29400" y="1819423"/>
            <a:ext cx="4526280" cy="193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it-IT" sz="4000" b="1" dirty="0">
                <a:solidFill>
                  <a:srgbClr val="374C84"/>
                </a:solidFill>
                <a:latin typeface="Baskerville Old Face" panose="02020602080505020303" pitchFamily="18" charset="77"/>
              </a:rPr>
              <a:t>M</a:t>
            </a:r>
            <a:r>
              <a:rPr sz="4000" b="1" dirty="0" err="1">
                <a:solidFill>
                  <a:srgbClr val="374C84"/>
                </a:solidFill>
                <a:latin typeface="Baskerville Old Face" panose="02020602080505020303" pitchFamily="18" charset="77"/>
              </a:rPr>
              <a:t>anagement</a:t>
            </a:r>
            <a:r>
              <a:rPr lang="it-IT" sz="4000" b="1" dirty="0">
                <a:solidFill>
                  <a:srgbClr val="374C84"/>
                </a:solidFill>
                <a:latin typeface="Baskerville Old Face" panose="02020602080505020303" pitchFamily="18" charset="77"/>
              </a:rPr>
              <a:t> and compliance</a:t>
            </a:r>
            <a:r>
              <a:rPr sz="4000" b="1" dirty="0">
                <a:solidFill>
                  <a:srgbClr val="374C84"/>
                </a:solidFill>
                <a:latin typeface="Baskerville Old Face" panose="02020602080505020303" pitchFamily="18" charset="77"/>
              </a:rPr>
              <a:t>  in ERA</a:t>
            </a:r>
            <a:r>
              <a:rPr lang="it-IT" sz="4000" b="1" dirty="0">
                <a:solidFill>
                  <a:srgbClr val="374C84"/>
                </a:solidFill>
                <a:latin typeface="Baskerville Old Face" panose="02020602080505020303" pitchFamily="18" charset="77"/>
              </a:rPr>
              <a:t>b</a:t>
            </a:r>
            <a:r>
              <a:rPr sz="4000" b="1" dirty="0">
                <a:solidFill>
                  <a:srgbClr val="374C84"/>
                </a:solidFill>
                <a:latin typeface="Baskerville Old Face" panose="02020602080505020303" pitchFamily="18" charset="77"/>
              </a:rPr>
              <a:t>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29400" y="4389120"/>
            <a:ext cx="4526280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dirty="0">
                <a:solidFill>
                  <a:srgbClr val="671C56"/>
                </a:solidFill>
                <a:latin typeface="Arial"/>
              </a:rPr>
              <a:t>Dr. Antonio Braun</a:t>
            </a:r>
          </a:p>
          <a:p>
            <a:pPr algn="l">
              <a:spcAft>
                <a:spcPts val="600"/>
              </a:spcAft>
            </a:pPr>
            <a:r>
              <a:rPr sz="1800" b="1" dirty="0" err="1">
                <a:solidFill>
                  <a:srgbClr val="671C56"/>
                </a:solidFill>
                <a:latin typeface="Arial"/>
              </a:rPr>
              <a:t>Dr.ssa</a:t>
            </a:r>
            <a:r>
              <a:rPr sz="1800" b="1" dirty="0">
                <a:solidFill>
                  <a:srgbClr val="671C56"/>
                </a:solidFill>
                <a:latin typeface="Arial"/>
              </a:rPr>
              <a:t> Arianna </a:t>
            </a:r>
            <a:r>
              <a:rPr sz="1800" b="1" dirty="0" err="1">
                <a:solidFill>
                  <a:srgbClr val="671C56"/>
                </a:solidFill>
                <a:latin typeface="Arial"/>
              </a:rPr>
              <a:t>Corvasce</a:t>
            </a:r>
            <a:endParaRPr sz="1800" b="1" dirty="0">
              <a:solidFill>
                <a:srgbClr val="671C56"/>
              </a:solidFill>
              <a:latin typeface="Arial"/>
            </a:endParaRPr>
          </a:p>
          <a:p>
            <a:pPr algn="l">
              <a:spcAft>
                <a:spcPts val="0"/>
              </a:spcAft>
            </a:pPr>
            <a:r>
              <a:rPr sz="1700" b="1" dirty="0" err="1">
                <a:solidFill>
                  <a:schemeClr val="accent5"/>
                </a:solidFill>
                <a:latin typeface="Arial"/>
              </a:rPr>
              <a:t>Ospedale</a:t>
            </a:r>
            <a:r>
              <a:rPr sz="1700" b="1" dirty="0">
                <a:solidFill>
                  <a:schemeClr val="accent5"/>
                </a:solidFill>
                <a:latin typeface="Arial"/>
              </a:rPr>
              <a:t> Santa Maria, Bari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37ACD59-DEB4-878F-CDC8-C3DB35A759F3}"/>
              </a:ext>
            </a:extLst>
          </p:cNvPr>
          <p:cNvSpPr/>
          <p:nvPr/>
        </p:nvSpPr>
        <p:spPr>
          <a:xfrm>
            <a:off x="6067556" y="391388"/>
            <a:ext cx="50881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Progetto </a:t>
            </a:r>
            <a:r>
              <a:rPr lang="it-IT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OPTIMA</a:t>
            </a:r>
            <a:endParaRPr lang="it-IT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298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1EE0B79-561C-6B92-E064-C9A98DB57C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1"/>
          <a:stretch/>
        </p:blipFill>
        <p:spPr>
          <a:xfrm>
            <a:off x="7132172" y="891187"/>
            <a:ext cx="5513209" cy="549655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E6BFFA-C579-4E2B-7CA0-7F3588CD8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379" y="915961"/>
            <a:ext cx="7056547" cy="3442679"/>
          </a:xfrm>
        </p:spPr>
        <p:txBody>
          <a:bodyPr>
            <a:normAutofit/>
          </a:bodyPr>
          <a:lstStyle/>
          <a:p>
            <a:pPr>
              <a:buFont typeface=".Apple Color Emoji UI"/>
              <a:buChar char="👉🏼"/>
            </a:pPr>
            <a:r>
              <a:rPr lang="it-IT" sz="3200" dirty="0">
                <a:latin typeface="Aptos" panose="020B0004020202020204" pitchFamily="34" charset="0"/>
              </a:rPr>
              <a:t>In </a:t>
            </a:r>
            <a:r>
              <a:rPr lang="it-IT" sz="3200" dirty="0" err="1">
                <a:latin typeface="Aptos" panose="020B0004020202020204" pitchFamily="34" charset="0"/>
              </a:rPr>
              <a:t>november</a:t>
            </a:r>
            <a:r>
              <a:rPr lang="it-IT" sz="3200" dirty="0">
                <a:latin typeface="Aptos" panose="020B0004020202020204" pitchFamily="34" charset="0"/>
              </a:rPr>
              <a:t> 2023 </a:t>
            </a:r>
            <a:r>
              <a:rPr lang="it-IT" sz="3200" dirty="0" err="1">
                <a:latin typeface="Aptos" panose="020B0004020202020204" pitchFamily="34" charset="0"/>
              </a:rPr>
              <a:t>we</a:t>
            </a:r>
            <a:r>
              <a:rPr lang="it-IT" sz="3200" dirty="0">
                <a:latin typeface="Aptos" panose="020B0004020202020204" pitchFamily="34" charset="0"/>
              </a:rPr>
              <a:t> </a:t>
            </a:r>
            <a:r>
              <a:rPr lang="it-IT" sz="3200" dirty="0" err="1">
                <a:latin typeface="Aptos" panose="020B0004020202020204" pitchFamily="34" charset="0"/>
              </a:rPr>
              <a:t>became</a:t>
            </a:r>
            <a:r>
              <a:rPr lang="it-IT" sz="3200" dirty="0">
                <a:latin typeface="Aptos" panose="020B0004020202020204" pitchFamily="34" charset="0"/>
              </a:rPr>
              <a:t> ERAS certified center for </a:t>
            </a:r>
            <a:r>
              <a:rPr lang="it-IT" sz="3200" dirty="0" err="1">
                <a:latin typeface="Aptos" panose="020B0004020202020204" pitchFamily="34" charset="0"/>
              </a:rPr>
              <a:t>bariatric</a:t>
            </a:r>
            <a:r>
              <a:rPr lang="it-IT" sz="3200" dirty="0">
                <a:latin typeface="Aptos" panose="020B0004020202020204" pitchFamily="34" charset="0"/>
              </a:rPr>
              <a:t> surgery</a:t>
            </a:r>
          </a:p>
          <a:p>
            <a:pPr>
              <a:buFont typeface=".Apple Color Emoji UI"/>
              <a:buChar char="👉🏼"/>
            </a:pPr>
            <a:r>
              <a:rPr lang="it-IT" sz="3200" dirty="0">
                <a:latin typeface="Aptos" panose="020B0004020202020204" pitchFamily="34" charset="0"/>
              </a:rPr>
              <a:t>100 </a:t>
            </a:r>
            <a:r>
              <a:rPr lang="it-IT" sz="3200" dirty="0" err="1">
                <a:latin typeface="Aptos" panose="020B0004020202020204" pitchFamily="34" charset="0"/>
              </a:rPr>
              <a:t>laparoscopic</a:t>
            </a:r>
            <a:r>
              <a:rPr lang="it-IT" sz="3200" dirty="0">
                <a:latin typeface="Aptos" panose="020B0004020202020204" pitchFamily="34" charset="0"/>
              </a:rPr>
              <a:t> </a:t>
            </a:r>
            <a:r>
              <a:rPr lang="it-IT" sz="3200" dirty="0" err="1">
                <a:latin typeface="Aptos" panose="020B0004020202020204" pitchFamily="34" charset="0"/>
              </a:rPr>
              <a:t>surgical</a:t>
            </a:r>
            <a:r>
              <a:rPr lang="it-IT" sz="3200" dirty="0">
                <a:latin typeface="Aptos" panose="020B0004020202020204" pitchFamily="34" charset="0"/>
              </a:rPr>
              <a:t> </a:t>
            </a:r>
            <a:r>
              <a:rPr lang="it-IT" sz="3200" dirty="0" err="1">
                <a:latin typeface="Aptos" panose="020B0004020202020204" pitchFamily="34" charset="0"/>
              </a:rPr>
              <a:t>procedures</a:t>
            </a:r>
            <a:r>
              <a:rPr lang="it-IT" sz="3200" dirty="0">
                <a:latin typeface="Aptos" panose="020B0004020202020204" pitchFamily="34" charset="0"/>
              </a:rPr>
              <a:t> from </a:t>
            </a:r>
            <a:r>
              <a:rPr lang="it-IT" sz="3200" dirty="0" err="1">
                <a:latin typeface="Aptos" panose="020B0004020202020204" pitchFamily="34" charset="0"/>
              </a:rPr>
              <a:t>july</a:t>
            </a:r>
            <a:r>
              <a:rPr lang="it-IT" sz="3200" dirty="0">
                <a:latin typeface="Aptos" panose="020B0004020202020204" pitchFamily="34" charset="0"/>
              </a:rPr>
              <a:t> to </a:t>
            </a:r>
            <a:r>
              <a:rPr lang="it-IT" sz="3200" dirty="0" err="1">
                <a:latin typeface="Aptos" panose="020B0004020202020204" pitchFamily="34" charset="0"/>
              </a:rPr>
              <a:t>october</a:t>
            </a:r>
            <a:r>
              <a:rPr lang="it-IT" sz="3200" dirty="0">
                <a:latin typeface="Aptos" panose="020B0004020202020204" pitchFamily="34" charset="0"/>
              </a:rPr>
              <a:t> 2023: 34 </a:t>
            </a:r>
            <a:r>
              <a:rPr lang="it-IT" sz="3200" dirty="0" err="1">
                <a:latin typeface="Aptos" panose="020B0004020202020204" pitchFamily="34" charset="0"/>
              </a:rPr>
              <a:t>gastric</a:t>
            </a:r>
            <a:r>
              <a:rPr lang="it-IT" sz="3200" dirty="0">
                <a:latin typeface="Aptos" panose="020B0004020202020204" pitchFamily="34" charset="0"/>
              </a:rPr>
              <a:t> bypass, 66 sleeve </a:t>
            </a:r>
            <a:r>
              <a:rPr lang="it-IT" sz="3200" dirty="0" err="1">
                <a:latin typeface="Aptos" panose="020B0004020202020204" pitchFamily="34" charset="0"/>
              </a:rPr>
              <a:t>gastrectomy</a:t>
            </a:r>
            <a:endParaRPr lang="it-IT" sz="3200" dirty="0">
              <a:latin typeface="Aptos" panose="020B0004020202020204" pitchFamily="34" charset="0"/>
            </a:endParaRPr>
          </a:p>
          <a:p>
            <a:pPr>
              <a:buFont typeface=".Apple Color Emoji UI"/>
              <a:buChar char="👉🏼"/>
            </a:pPr>
            <a:endParaRPr lang="it-IT" sz="3200" dirty="0">
              <a:latin typeface="Aptos" panose="020B0004020202020204" pitchFamily="34" charset="0"/>
            </a:endParaRPr>
          </a:p>
        </p:txBody>
      </p:sp>
      <p:pic>
        <p:nvPicPr>
          <p:cNvPr id="5" name="Immagine 4" descr="Immagine che contiene vestiti, persona, muro, interno&#10;&#10;Descrizione generata automaticamente">
            <a:extLst>
              <a:ext uri="{FF2B5EF4-FFF2-40B4-BE49-F238E27FC236}">
                <a16:creationId xmlns:a16="http://schemas.microsoft.com/office/drawing/2014/main" id="{99DBF525-1794-5632-8F9A-58318FE45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452" y="4020779"/>
            <a:ext cx="3961548" cy="297116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4879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3B58"/>
                </a:solidFill>
                <a:latin typeface="Aptos"/>
              </a:rPr>
              <a:t>ERAS pathway — pre-admission / preoperative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332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dirty="0" err="1">
                <a:solidFill>
                  <a:srgbClr val="677788"/>
                </a:solidFill>
                <a:latin typeface="Aptos"/>
              </a:rPr>
              <a:t>Preparazione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del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paziente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: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educazione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ottimizzazione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e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prevenzione</a:t>
            </a:r>
            <a:endParaRPr sz="1400" b="0" dirty="0">
              <a:solidFill>
                <a:srgbClr val="67778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12080" y="1417320"/>
            <a:ext cx="6217920" cy="2057400"/>
          </a:xfrm>
          <a:prstGeom prst="roundRect">
            <a:avLst/>
          </a:prstGeom>
          <a:solidFill>
            <a:srgbClr val="F2F6F7"/>
          </a:solidFill>
          <a:ln>
            <a:solidFill>
              <a:srgbClr val="D2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532120" y="1618488"/>
            <a:ext cx="55778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348087"/>
                </a:solidFill>
                <a:latin typeface="Aptos"/>
              </a:rPr>
              <a:t>Preparazione del paziente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2120" y="2130552"/>
            <a:ext cx="55778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rPr dirty="0"/>
              <a:t>• Patient education &amp; counselling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rPr dirty="0"/>
              <a:t>• Smoking / alcohol cessation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rPr dirty="0"/>
              <a:t>• Prehabilitation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rPr dirty="0"/>
              <a:t>• Nutritional screening &amp; treatment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3703320"/>
            <a:ext cx="6217920" cy="2194560"/>
          </a:xfrm>
          <a:prstGeom prst="roundRect">
            <a:avLst/>
          </a:prstGeom>
          <a:solidFill>
            <a:srgbClr val="F2F6F7"/>
          </a:solidFill>
          <a:ln>
            <a:solidFill>
              <a:srgbClr val="D2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532120" y="3904487"/>
            <a:ext cx="55778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348087"/>
                </a:solidFill>
                <a:latin typeface="Aptos"/>
              </a:rPr>
              <a:t>Ottimizzazione prima dell’intervento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2120" y="4416552"/>
            <a:ext cx="5577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Preoperative weight loss (bariatric-specific)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PONV screening &amp; prophylaxis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Pre-anaesthetic multimodal analgesia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Appropriate fasting / avoid unnecessary NPO</a:t>
            </a:r>
          </a:p>
        </p:txBody>
      </p:sp>
      <p:pic>
        <p:nvPicPr>
          <p:cNvPr id="12" name="Picture 11" descr="preop_e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17320"/>
            <a:ext cx="4160520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3B58"/>
                </a:solidFill>
                <a:latin typeface="Aptos"/>
              </a:rPr>
              <a:t>ERAS pathway — intraoperative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332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dirty="0" err="1">
                <a:solidFill>
                  <a:srgbClr val="677788"/>
                </a:solidFill>
                <a:latin typeface="Aptos"/>
              </a:rPr>
              <a:t>Obiettivo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: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chirurgia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mininvasiva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stabilità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fisiologica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e analgesia opioid-sparing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0" y="1417320"/>
            <a:ext cx="5760720" cy="2057400"/>
          </a:xfrm>
          <a:prstGeom prst="roundRect">
            <a:avLst/>
          </a:prstGeom>
          <a:solidFill>
            <a:srgbClr val="F2F6F7"/>
          </a:solidFill>
          <a:ln>
            <a:solidFill>
              <a:srgbClr val="D2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806440" y="1618488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348087"/>
                </a:solidFill>
                <a:latin typeface="Aptos"/>
              </a:rPr>
              <a:t>Anestesia e ventilazione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06440" y="2130552"/>
            <a:ext cx="5120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Short-acting anaesthetics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Lung-protective ventilation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Maintenance of euvolemia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Goal-directed fluid therapy when appropriate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0" y="3703320"/>
            <a:ext cx="5760720" cy="2194560"/>
          </a:xfrm>
          <a:prstGeom prst="roundRect">
            <a:avLst/>
          </a:prstGeom>
          <a:solidFill>
            <a:srgbClr val="F2F6F7"/>
          </a:solidFill>
          <a:ln>
            <a:solidFill>
              <a:srgbClr val="D2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806440" y="3904487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348087"/>
                </a:solidFill>
                <a:latin typeface="Aptos"/>
              </a:rPr>
              <a:t>Tecnica e comfort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6440" y="4416552"/>
            <a:ext cx="51206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Minimally invasive surgery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Avoid unplanned hypothermia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Multimodal, opioid-sparing analgesia</a:t>
            </a:r>
          </a:p>
        </p:txBody>
      </p:sp>
      <p:pic>
        <p:nvPicPr>
          <p:cNvPr id="12" name="Picture 11" descr="intraop_e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17320"/>
            <a:ext cx="4160520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3B58"/>
                </a:solidFill>
                <a:latin typeface="Aptos"/>
              </a:rPr>
              <a:t>ERAS pathway — postoperative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932688"/>
            <a:ext cx="10332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dirty="0" err="1">
                <a:solidFill>
                  <a:srgbClr val="677788"/>
                </a:solidFill>
                <a:latin typeface="Aptos"/>
              </a:rPr>
              <a:t>Recupero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precoce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nutrizione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e follow-up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212080" y="1417320"/>
            <a:ext cx="6217920" cy="2148840"/>
          </a:xfrm>
          <a:prstGeom prst="roundRect">
            <a:avLst/>
          </a:prstGeom>
          <a:solidFill>
            <a:srgbClr val="F2F6F7"/>
          </a:solidFill>
          <a:ln>
            <a:solidFill>
              <a:srgbClr val="D2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532120" y="1618488"/>
            <a:ext cx="55778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348087"/>
                </a:solidFill>
                <a:latin typeface="Aptos"/>
              </a:rPr>
              <a:t>Recupero precoce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2120" y="2130552"/>
            <a:ext cx="557784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Early extubation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Avoid / early removal of drains &amp; tubes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Thromboprophylaxis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Early oral nutrition / return to normal diet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3794760"/>
            <a:ext cx="6217920" cy="2103120"/>
          </a:xfrm>
          <a:prstGeom prst="roundRect">
            <a:avLst/>
          </a:prstGeom>
          <a:solidFill>
            <a:srgbClr val="F2F6F7"/>
          </a:solidFill>
          <a:ln>
            <a:solidFill>
              <a:srgbClr val="D2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532120" y="3995928"/>
            <a:ext cx="55778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348087"/>
                </a:solidFill>
                <a:latin typeface="Aptos"/>
              </a:rPr>
              <a:t>Mobilizzazione e continuità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32120" y="4507992"/>
            <a:ext cx="55778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Early mobilization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Multivitamin + mineral supplementation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Follow-up &amp; audit / feedback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6144768"/>
            <a:ext cx="10789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dirty="0">
                <a:solidFill>
                  <a:srgbClr val="677788"/>
                </a:solidFill>
                <a:latin typeface="Aptos"/>
              </a:rPr>
              <a:t>Bariatric-specific: lifelong vitamin/mineral supplementation and nutritional biochemical monitoring; postoperative ursodeoxycholic acid even without gallstones.</a:t>
            </a:r>
          </a:p>
        </p:txBody>
      </p:sp>
      <p:pic>
        <p:nvPicPr>
          <p:cNvPr id="13" name="Picture 12" descr="postop_e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17320"/>
            <a:ext cx="4160520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0292"/>
          </a:xfrm>
          <a:prstGeom prst="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323A46"/>
                </a:solidFill>
                <a:latin typeface="Aptos"/>
              </a:defRPr>
            </a:pPr>
            <a:r>
              <a:t>A strong starting point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786384"/>
            <a:ext cx="928878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323A46"/>
                </a:solidFill>
                <a:latin typeface="Aptos"/>
              </a:defRPr>
            </a:pPr>
            <a:r>
              <a:rPr dirty="0"/>
              <a:t>We already had a good level of compliance before ERAS. The project focused on making our pathway more standardized, measurable and consistent.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98448"/>
            <a:ext cx="10835640" cy="749808"/>
          </a:xfrm>
          <a:prstGeom prst="roundRect">
            <a:avLst/>
          </a:prstGeom>
          <a:solidFill>
            <a:srgbClr val="F7F9FA"/>
          </a:solidFill>
          <a:ln>
            <a:solidFill>
              <a:srgbClr val="E0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>
                <a:solidFill>
                  <a:srgbClr val="323A46"/>
                </a:solidFill>
                <a:latin typeface="Aptos"/>
              </a:defRPr>
            </a:pPr>
            <a:r>
              <a:t>Rather than changing everything, we built on what was already working and strengthened the areas with room for improvement.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395728"/>
            <a:ext cx="1684020" cy="1600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0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8872" tIns="128016" bIns="91440" rtlCol="0" anchor="ctr"/>
          <a:lstStyle/>
          <a:p>
            <a:pPr algn="ctr"/>
            <a:r>
              <a:rPr sz="1050" b="1">
                <a:solidFill>
                  <a:srgbClr val="1F4060"/>
                </a:solidFill>
                <a:latin typeface="Aptos"/>
              </a:rPr>
              <a:t>Compliance incl. pre admission</a:t>
            </a:r>
          </a:p>
          <a:p>
            <a:pPr>
              <a:spcBef>
                <a:spcPts val="1000"/>
              </a:spcBef>
            </a:pPr>
            <a:r>
              <a:rPr sz="2300" b="1">
                <a:solidFill>
                  <a:srgbClr val="1F4060"/>
                </a:solidFill>
                <a:latin typeface="Aptos Display"/>
              </a:rPr>
              <a:t>73.9%</a:t>
            </a:r>
          </a:p>
        </p:txBody>
      </p:sp>
      <p:sp>
        <p:nvSpPr>
          <p:cNvPr id="7" name="Rectangle 6"/>
          <p:cNvSpPr/>
          <p:nvPr/>
        </p:nvSpPr>
        <p:spPr>
          <a:xfrm>
            <a:off x="758952" y="3694176"/>
            <a:ext cx="1446276" cy="68580"/>
          </a:xfrm>
          <a:prstGeom prst="rect">
            <a:avLst/>
          </a:prstGeom>
          <a:solidFill>
            <a:srgbClr val="E0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58952" y="3694176"/>
            <a:ext cx="1068797" cy="68580"/>
          </a:xfrm>
          <a:prstGeom prst="rect">
            <a:avLst/>
          </a:prstGeom>
          <a:solidFill>
            <a:srgbClr val="3EB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470403" y="2395728"/>
            <a:ext cx="1684020" cy="1600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0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8872" tIns="128016" bIns="91440" rtlCol="0" anchor="ctr"/>
          <a:lstStyle/>
          <a:p>
            <a:pPr algn="ctr"/>
            <a:r>
              <a:rPr sz="1050" b="1">
                <a:solidFill>
                  <a:srgbClr val="1F4060"/>
                </a:solidFill>
                <a:latin typeface="Aptos"/>
              </a:rPr>
              <a:t>Perioperative compliance</a:t>
            </a:r>
          </a:p>
          <a:p>
            <a:pPr>
              <a:spcBef>
                <a:spcPts val="1000"/>
              </a:spcBef>
            </a:pPr>
            <a:r>
              <a:rPr sz="2300" b="1">
                <a:solidFill>
                  <a:srgbClr val="1F4060"/>
                </a:solidFill>
                <a:latin typeface="Aptos Display"/>
              </a:rPr>
              <a:t>81.8%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89275" y="3694176"/>
            <a:ext cx="1446276" cy="68580"/>
          </a:xfrm>
          <a:prstGeom prst="rect">
            <a:avLst/>
          </a:prstGeom>
          <a:solidFill>
            <a:srgbClr val="E0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589275" y="3694176"/>
            <a:ext cx="1183053" cy="68580"/>
          </a:xfrm>
          <a:prstGeom prst="rect">
            <a:avLst/>
          </a:prstGeom>
          <a:solidFill>
            <a:srgbClr val="3EB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300728" y="2395728"/>
            <a:ext cx="1684020" cy="1600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0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8872" tIns="128016" bIns="91440" rtlCol="0" anchor="ctr"/>
          <a:lstStyle/>
          <a:p>
            <a:pPr algn="ctr"/>
            <a:r>
              <a:rPr sz="1050" b="1">
                <a:solidFill>
                  <a:srgbClr val="1F4060"/>
                </a:solidFill>
                <a:latin typeface="Aptos"/>
              </a:rPr>
              <a:t>Pre admission</a:t>
            </a:r>
          </a:p>
          <a:p>
            <a:pPr>
              <a:spcBef>
                <a:spcPts val="1000"/>
              </a:spcBef>
            </a:pPr>
            <a:r>
              <a:rPr sz="2300" b="1">
                <a:solidFill>
                  <a:srgbClr val="1F4060"/>
                </a:solidFill>
                <a:latin typeface="Aptos Display"/>
              </a:rPr>
              <a:t>16.1%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19600" y="3694176"/>
            <a:ext cx="1446276" cy="68580"/>
          </a:xfrm>
          <a:prstGeom prst="rect">
            <a:avLst/>
          </a:prstGeom>
          <a:solidFill>
            <a:srgbClr val="E0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419600" y="3694176"/>
            <a:ext cx="232850" cy="68580"/>
          </a:xfrm>
          <a:prstGeom prst="rect">
            <a:avLst/>
          </a:prstGeom>
          <a:solidFill>
            <a:srgbClr val="EE60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131051" y="2395728"/>
            <a:ext cx="1684020" cy="1600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0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8872" tIns="128016" bIns="91440" rtlCol="0" anchor="ctr"/>
          <a:lstStyle/>
          <a:p>
            <a:pPr algn="ctr"/>
            <a:r>
              <a:rPr sz="1050" b="1">
                <a:solidFill>
                  <a:srgbClr val="1F4060"/>
                </a:solidFill>
                <a:latin typeface="Aptos"/>
              </a:rPr>
              <a:t>Pre operative</a:t>
            </a:r>
          </a:p>
          <a:p>
            <a:pPr>
              <a:spcBef>
                <a:spcPts val="1000"/>
              </a:spcBef>
            </a:pPr>
            <a:r>
              <a:rPr sz="2300" b="1">
                <a:solidFill>
                  <a:srgbClr val="1F4060"/>
                </a:solidFill>
                <a:latin typeface="Aptos Display"/>
              </a:rPr>
              <a:t>83.1%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49923" y="3694176"/>
            <a:ext cx="1446276" cy="68580"/>
          </a:xfrm>
          <a:prstGeom prst="rect">
            <a:avLst/>
          </a:prstGeom>
          <a:solidFill>
            <a:srgbClr val="E0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49923" y="3694176"/>
            <a:ext cx="1201855" cy="68580"/>
          </a:xfrm>
          <a:prstGeom prst="rect">
            <a:avLst/>
          </a:prstGeom>
          <a:solidFill>
            <a:srgbClr val="3EB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961375" y="2395728"/>
            <a:ext cx="1684020" cy="1600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0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8872" tIns="128016" bIns="91440" rtlCol="0" anchor="ctr"/>
          <a:lstStyle/>
          <a:p>
            <a:pPr algn="ctr"/>
            <a:r>
              <a:rPr sz="1050" b="1">
                <a:solidFill>
                  <a:srgbClr val="1F4060"/>
                </a:solidFill>
                <a:latin typeface="Aptos"/>
              </a:rPr>
              <a:t>Intra operative</a:t>
            </a:r>
          </a:p>
          <a:p>
            <a:pPr>
              <a:spcBef>
                <a:spcPts val="1000"/>
              </a:spcBef>
            </a:pPr>
            <a:r>
              <a:rPr sz="2300" b="1">
                <a:solidFill>
                  <a:srgbClr val="1F4060"/>
                </a:solidFill>
                <a:latin typeface="Aptos Display"/>
              </a:rPr>
              <a:t>85.5%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80247" y="3694176"/>
            <a:ext cx="1446276" cy="68580"/>
          </a:xfrm>
          <a:prstGeom prst="rect">
            <a:avLst/>
          </a:prstGeom>
          <a:solidFill>
            <a:srgbClr val="E0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80247" y="3694176"/>
            <a:ext cx="1236565" cy="68580"/>
          </a:xfrm>
          <a:prstGeom prst="rect">
            <a:avLst/>
          </a:prstGeom>
          <a:solidFill>
            <a:srgbClr val="3EB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9791699" y="2395728"/>
            <a:ext cx="1684020" cy="1600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0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8872" tIns="128016" bIns="91440" rtlCol="0" anchor="ctr"/>
          <a:lstStyle/>
          <a:p>
            <a:pPr algn="ctr"/>
            <a:r>
              <a:rPr sz="1050" b="1">
                <a:solidFill>
                  <a:srgbClr val="1F4060"/>
                </a:solidFill>
                <a:latin typeface="Aptos"/>
              </a:rPr>
              <a:t>Post operative</a:t>
            </a:r>
          </a:p>
          <a:p>
            <a:pPr>
              <a:spcBef>
                <a:spcPts val="1000"/>
              </a:spcBef>
            </a:pPr>
            <a:r>
              <a:rPr sz="2300" b="1">
                <a:solidFill>
                  <a:srgbClr val="1F4060"/>
                </a:solidFill>
                <a:latin typeface="Aptos Display"/>
              </a:rPr>
              <a:t>78.1%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910572" y="3694176"/>
            <a:ext cx="1446276" cy="68580"/>
          </a:xfrm>
          <a:prstGeom prst="rect">
            <a:avLst/>
          </a:prstGeom>
          <a:solidFill>
            <a:srgbClr val="E0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910572" y="3694176"/>
            <a:ext cx="1129541" cy="68580"/>
          </a:xfrm>
          <a:prstGeom prst="rect">
            <a:avLst/>
          </a:prstGeom>
          <a:solidFill>
            <a:srgbClr val="3EB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40080" y="4315968"/>
            <a:ext cx="10835640" cy="1508760"/>
          </a:xfrm>
          <a:prstGeom prst="roundRect">
            <a:avLst/>
          </a:prstGeom>
          <a:solidFill>
            <a:srgbClr val="ECF5F3"/>
          </a:solidFill>
          <a:ln>
            <a:solidFill>
              <a:srgbClr val="C9E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46304" rIns="228600" rtlCol="0" anchor="ctr"/>
          <a:lstStyle/>
          <a:p>
            <a:pPr algn="ctr"/>
            <a:r>
              <a:rPr sz="1400" b="1" dirty="0">
                <a:solidFill>
                  <a:srgbClr val="34878B"/>
                </a:solidFill>
                <a:latin typeface="Aptos"/>
              </a:rPr>
              <a:t>WHAT WE STRENGTHENED WITH ERAS</a:t>
            </a:r>
          </a:p>
          <a:p>
            <a:pPr>
              <a:spcBef>
                <a:spcPts val="400"/>
              </a:spcBef>
              <a:defRPr sz="1350">
                <a:solidFill>
                  <a:srgbClr val="323A46"/>
                </a:solidFill>
                <a:latin typeface="Aptos"/>
              </a:defRPr>
            </a:pPr>
            <a:r>
              <a:rPr dirty="0"/>
              <a:t>• More standardized fluid management and increased oral hydration</a:t>
            </a:r>
          </a:p>
          <a:p>
            <a:pPr>
              <a:spcBef>
                <a:spcPts val="400"/>
              </a:spcBef>
              <a:defRPr sz="1350">
                <a:solidFill>
                  <a:srgbClr val="323A46"/>
                </a:solidFill>
                <a:latin typeface="Aptos"/>
              </a:defRPr>
            </a:pPr>
            <a:r>
              <a:rPr dirty="0"/>
              <a:t>• Opioid-sparing pain management and avoidance of routine abdominal drainage</a:t>
            </a:r>
          </a:p>
          <a:p>
            <a:pPr>
              <a:spcBef>
                <a:spcPts val="400"/>
              </a:spcBef>
              <a:defRPr sz="1350">
                <a:solidFill>
                  <a:srgbClr val="323A46"/>
                </a:solidFill>
                <a:latin typeface="Aptos"/>
              </a:defRPr>
            </a:pPr>
            <a:r>
              <a:rPr dirty="0"/>
              <a:t>• Earlier </a:t>
            </a:r>
            <a:r>
              <a:rPr dirty="0" err="1"/>
              <a:t>mobilisation</a:t>
            </a:r>
            <a:r>
              <a:rPr dirty="0"/>
              <a:t> and a more structured patient pathway</a:t>
            </a:r>
          </a:p>
          <a:p>
            <a:pPr>
              <a:spcBef>
                <a:spcPts val="400"/>
              </a:spcBef>
              <a:defRPr sz="1350">
                <a:solidFill>
                  <a:srgbClr val="323A46"/>
                </a:solidFill>
                <a:latin typeface="Aptos"/>
              </a:defRPr>
            </a:pPr>
            <a:r>
              <a:rPr dirty="0"/>
              <a:t>• Structured data collection, audit and feedback to support continuous improvement</a:t>
            </a:r>
          </a:p>
        </p:txBody>
      </p:sp>
      <p:pic>
        <p:nvPicPr>
          <p:cNvPr id="26" name="Segnaposto contenuto 3">
            <a:extLst>
              <a:ext uri="{FF2B5EF4-FFF2-40B4-BE49-F238E27FC236}">
                <a16:creationId xmlns:a16="http://schemas.microsoft.com/office/drawing/2014/main" id="{63FAACCB-29B1-D26A-590F-A2540A841C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1"/>
          <a:stretch/>
        </p:blipFill>
        <p:spPr>
          <a:xfrm>
            <a:off x="9592661" y="4223266"/>
            <a:ext cx="2599339" cy="25914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0292"/>
          </a:xfrm>
          <a:prstGeom prst="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323A46"/>
                </a:solidFill>
                <a:latin typeface="Aptos"/>
              </a:defRPr>
            </a:pPr>
            <a:r>
              <a:t>What ERAS changed for our patients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515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A clearer pathway from preparation to follow-up.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337560" cy="1965960"/>
          </a:xfrm>
          <a:prstGeom prst="roundRect">
            <a:avLst/>
          </a:prstGeom>
          <a:solidFill>
            <a:srgbClr val="E8EFF6"/>
          </a:solidFill>
          <a:ln w="12700"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64592" rIns="201168" bIns="109728" rtlCol="0" anchor="ctr"/>
          <a:lstStyle/>
          <a:p>
            <a:pPr algn="ctr">
              <a:defRPr sz="1400">
                <a:solidFill>
                  <a:srgbClr val="323A46"/>
                </a:solidFill>
                <a:latin typeface="Aptos"/>
              </a:defRPr>
            </a:pPr>
            <a:r>
              <a:t>PATIENT JOURNEY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Structured preoperative information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Pre-op brochure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Pre-discharge evaluation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Follow-up folder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51960" y="1417320"/>
            <a:ext cx="3337560" cy="1965960"/>
          </a:xfrm>
          <a:prstGeom prst="roundRect">
            <a:avLst/>
          </a:prstGeom>
          <a:solidFill>
            <a:srgbClr val="E2EFF0"/>
          </a:solidFill>
          <a:ln w="12700"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64592" rIns="201168" bIns="109728" rtlCol="0" anchor="ctr"/>
          <a:lstStyle/>
          <a:p>
            <a:pPr algn="ctr">
              <a:defRPr sz="1400">
                <a:solidFill>
                  <a:srgbClr val="323A46"/>
                </a:solidFill>
                <a:latin typeface="Aptos"/>
              </a:defRPr>
            </a:pPr>
            <a:r>
              <a:t>WHAT PATIENTS EXPERIENCED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Less pain without drainage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Easier mobilisation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Earlier discharge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18120" y="1417320"/>
            <a:ext cx="3337560" cy="1965960"/>
          </a:xfrm>
          <a:prstGeom prst="roundRect">
            <a:avLst/>
          </a:prstGeom>
          <a:solidFill>
            <a:srgbClr val="F2F6F7"/>
          </a:solidFill>
          <a:ln w="12700"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64592" rIns="201168" bIns="109728" rtlCol="0" anchor="ctr"/>
          <a:lstStyle/>
          <a:p>
            <a:pPr algn="ctr">
              <a:defRPr sz="1400">
                <a:solidFill>
                  <a:srgbClr val="323A46"/>
                </a:solidFill>
                <a:latin typeface="Aptos"/>
              </a:defRPr>
            </a:pPr>
            <a:r>
              <a:t>CONTINUITY OF CARE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Clearer expectations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More structured follow-up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Easier postoperative management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3886200"/>
            <a:ext cx="2331720" cy="384048"/>
          </a:xfrm>
          <a:prstGeom prst="round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PATIENT PATHWAY</a:t>
            </a:r>
          </a:p>
        </p:txBody>
      </p:sp>
      <p:sp>
        <p:nvSpPr>
          <p:cNvPr id="9" name="Oval 8"/>
          <p:cNvSpPr/>
          <p:nvPr/>
        </p:nvSpPr>
        <p:spPr>
          <a:xfrm>
            <a:off x="3246120" y="3822191"/>
            <a:ext cx="566928" cy="566928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4462272"/>
            <a:ext cx="111556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2D3741"/>
                </a:solidFill>
                <a:latin typeface="Aptos"/>
              </a:rPr>
              <a:t>Education</a:t>
            </a:r>
          </a:p>
        </p:txBody>
      </p:sp>
      <p:sp>
        <p:nvSpPr>
          <p:cNvPr id="11" name="Chevron 10"/>
          <p:cNvSpPr/>
          <p:nvPr/>
        </p:nvSpPr>
        <p:spPr>
          <a:xfrm>
            <a:off x="3995928" y="3913632"/>
            <a:ext cx="320040" cy="411480"/>
          </a:xfrm>
          <a:prstGeom prst="chevron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800600" y="3822191"/>
            <a:ext cx="566928" cy="566928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4462272"/>
            <a:ext cx="111556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2D3741"/>
                </a:solidFill>
                <a:latin typeface="Aptos"/>
              </a:rPr>
              <a:t>Surgery</a:t>
            </a:r>
          </a:p>
        </p:txBody>
      </p:sp>
      <p:sp>
        <p:nvSpPr>
          <p:cNvPr id="14" name="Chevron 13"/>
          <p:cNvSpPr/>
          <p:nvPr/>
        </p:nvSpPr>
        <p:spPr>
          <a:xfrm>
            <a:off x="5550408" y="3913632"/>
            <a:ext cx="320040" cy="411480"/>
          </a:xfrm>
          <a:prstGeom prst="chevron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355080" y="3822191"/>
            <a:ext cx="566928" cy="566928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0760" y="4462272"/>
            <a:ext cx="111556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2D3741"/>
                </a:solidFill>
                <a:latin typeface="Aptos"/>
              </a:rPr>
              <a:t>Early recovery</a:t>
            </a:r>
          </a:p>
        </p:txBody>
      </p:sp>
      <p:sp>
        <p:nvSpPr>
          <p:cNvPr id="17" name="Chevron 16"/>
          <p:cNvSpPr/>
          <p:nvPr/>
        </p:nvSpPr>
        <p:spPr>
          <a:xfrm>
            <a:off x="7104888" y="3913632"/>
            <a:ext cx="320040" cy="411480"/>
          </a:xfrm>
          <a:prstGeom prst="chevron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909560" y="3822191"/>
            <a:ext cx="566928" cy="566928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35240" y="4462272"/>
            <a:ext cx="111556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2D3741"/>
                </a:solidFill>
                <a:latin typeface="Aptos"/>
              </a:rPr>
              <a:t>Discharge</a:t>
            </a:r>
          </a:p>
        </p:txBody>
      </p:sp>
      <p:sp>
        <p:nvSpPr>
          <p:cNvPr id="20" name="Chevron 19"/>
          <p:cNvSpPr/>
          <p:nvPr/>
        </p:nvSpPr>
        <p:spPr>
          <a:xfrm>
            <a:off x="8659368" y="3913632"/>
            <a:ext cx="320040" cy="411480"/>
          </a:xfrm>
          <a:prstGeom prst="chevron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464040" y="3822191"/>
            <a:ext cx="566928" cy="566928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9719" y="4462272"/>
            <a:ext cx="111556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2D3741"/>
                </a:solidFill>
                <a:latin typeface="Aptos"/>
              </a:rPr>
              <a:t>Follow-up</a:t>
            </a:r>
          </a:p>
        </p:txBody>
      </p:sp>
      <p:pic>
        <p:nvPicPr>
          <p:cNvPr id="23" name="Segnaposto contenuto 5">
            <a:extLst>
              <a:ext uri="{FF2B5EF4-FFF2-40B4-BE49-F238E27FC236}">
                <a16:creationId xmlns:a16="http://schemas.microsoft.com/office/drawing/2014/main" id="{238358DE-DE03-1655-AFE5-C37A6224F9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6" t="3978" r="30059" b="4119"/>
          <a:stretch/>
        </p:blipFill>
        <p:spPr>
          <a:xfrm>
            <a:off x="694944" y="1972936"/>
            <a:ext cx="3300992" cy="4991626"/>
          </a:xfrm>
          <a:prstGeom prst="rect">
            <a:avLst/>
          </a:prstGeom>
        </p:spPr>
      </p:pic>
      <p:pic>
        <p:nvPicPr>
          <p:cNvPr id="24" name="Segnaposto contenuto 6" descr="Immagine che contiene testo, schermata, numero, Carattere&#10;&#10;Descrizione generata automaticamente">
            <a:extLst>
              <a:ext uri="{FF2B5EF4-FFF2-40B4-BE49-F238E27FC236}">
                <a16:creationId xmlns:a16="http://schemas.microsoft.com/office/drawing/2014/main" id="{E9BE3990-1578-AB14-4190-FECD0499A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412" y="2017531"/>
            <a:ext cx="3300992" cy="4615162"/>
          </a:xfrm>
          <a:prstGeom prst="rect">
            <a:avLst/>
          </a:prstGeom>
        </p:spPr>
      </p:pic>
      <p:pic>
        <p:nvPicPr>
          <p:cNvPr id="25" name="Immagine 24" descr="Immagine che contiene testo, Prodotto di carta, carta, statico&#10;&#10;Descrizione generata automaticamente">
            <a:extLst>
              <a:ext uri="{FF2B5EF4-FFF2-40B4-BE49-F238E27FC236}">
                <a16:creationId xmlns:a16="http://schemas.microsoft.com/office/drawing/2014/main" id="{55A71A65-6A0C-BAC0-03F6-CD99DD86A5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93243" y="1872997"/>
            <a:ext cx="4927518" cy="389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0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0292"/>
          </a:xfrm>
          <a:prstGeom prst="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323A46"/>
                </a:solidFill>
                <a:latin typeface="Aptos"/>
              </a:defRPr>
            </a:pPr>
            <a:r>
              <a:t>What ERAS changed for the 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515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The main change was to work with the same pathway and the same data.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166360" cy="2148840"/>
          </a:xfrm>
          <a:prstGeom prst="roundRect">
            <a:avLst/>
          </a:prstGeom>
          <a:solidFill>
            <a:srgbClr val="E2EFF0"/>
          </a:solidFill>
          <a:ln w="12700"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64592" rIns="201168" bIns="109728" rtlCol="0" anchor="ctr"/>
          <a:lstStyle/>
          <a:p>
            <a:pPr algn="ctr">
              <a:defRPr sz="1400">
                <a:solidFill>
                  <a:srgbClr val="323A46"/>
                </a:solidFill>
                <a:latin typeface="Aptos"/>
              </a:defRPr>
            </a:pPr>
            <a:r>
              <a:t>TEAMWORK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Structured data collection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Nurses’ and intraoperative data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Shared perioperative language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80760" y="1417320"/>
            <a:ext cx="5166360" cy="2148840"/>
          </a:xfrm>
          <a:prstGeom prst="roundRect">
            <a:avLst/>
          </a:prstGeom>
          <a:solidFill>
            <a:srgbClr val="F2F6F7"/>
          </a:solidFill>
          <a:ln w="12700"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64592" rIns="201168" bIns="109728" rtlCol="0" anchor="ctr"/>
          <a:lstStyle/>
          <a:p>
            <a:pPr algn="ctr">
              <a:defRPr sz="1400">
                <a:solidFill>
                  <a:srgbClr val="323A46"/>
                </a:solidFill>
                <a:latin typeface="Aptos"/>
              </a:defRPr>
            </a:pPr>
            <a:r>
              <a:t>DATA &amp; IMPROVEMENT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Easier database management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Analysis and audit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• Data available for future improvements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4069080"/>
            <a:ext cx="2194560" cy="384048"/>
          </a:xfrm>
          <a:prstGeom prst="round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DATA FLOW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54680" y="4005072"/>
            <a:ext cx="1600200" cy="685800"/>
          </a:xfrm>
          <a:prstGeom prst="roundRect">
            <a:avLst/>
          </a:prstGeom>
          <a:solidFill>
            <a:srgbClr val="E8EFF6"/>
          </a:solidFill>
          <a:ln>
            <a:solidFill>
              <a:srgbClr val="CD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1F4060"/>
                </a:solidFill>
                <a:latin typeface="Aptos"/>
              </a:rPr>
              <a:t>Collection</a:t>
            </a:r>
          </a:p>
        </p:txBody>
      </p:sp>
      <p:sp>
        <p:nvSpPr>
          <p:cNvPr id="9" name="Chevron 8"/>
          <p:cNvSpPr/>
          <p:nvPr/>
        </p:nvSpPr>
        <p:spPr>
          <a:xfrm>
            <a:off x="4818888" y="4142232"/>
            <a:ext cx="274320" cy="411480"/>
          </a:xfrm>
          <a:prstGeom prst="chevron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166360" y="4005072"/>
            <a:ext cx="1600200" cy="685800"/>
          </a:xfrm>
          <a:prstGeom prst="roundRect">
            <a:avLst/>
          </a:prstGeom>
          <a:solidFill>
            <a:srgbClr val="E8EFF6"/>
          </a:solidFill>
          <a:ln>
            <a:solidFill>
              <a:srgbClr val="CD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1F4060"/>
                </a:solidFill>
                <a:latin typeface="Aptos"/>
              </a:rPr>
              <a:t>Database</a:t>
            </a:r>
          </a:p>
        </p:txBody>
      </p:sp>
      <p:sp>
        <p:nvSpPr>
          <p:cNvPr id="11" name="Chevron 10"/>
          <p:cNvSpPr/>
          <p:nvPr/>
        </p:nvSpPr>
        <p:spPr>
          <a:xfrm>
            <a:off x="6830568" y="4142232"/>
            <a:ext cx="274320" cy="411480"/>
          </a:xfrm>
          <a:prstGeom prst="chevron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178040" y="4005072"/>
            <a:ext cx="1600200" cy="685800"/>
          </a:xfrm>
          <a:prstGeom prst="roundRect">
            <a:avLst/>
          </a:prstGeom>
          <a:solidFill>
            <a:srgbClr val="E8EFF6"/>
          </a:solidFill>
          <a:ln>
            <a:solidFill>
              <a:srgbClr val="CD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1F4060"/>
                </a:solidFill>
                <a:latin typeface="Aptos"/>
              </a:rPr>
              <a:t>Analysis</a:t>
            </a:r>
          </a:p>
        </p:txBody>
      </p:sp>
      <p:sp>
        <p:nvSpPr>
          <p:cNvPr id="13" name="Chevron 12"/>
          <p:cNvSpPr/>
          <p:nvPr/>
        </p:nvSpPr>
        <p:spPr>
          <a:xfrm>
            <a:off x="8842248" y="4142232"/>
            <a:ext cx="274320" cy="411480"/>
          </a:xfrm>
          <a:prstGeom prst="chevron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9189720" y="4005072"/>
            <a:ext cx="1600200" cy="685800"/>
          </a:xfrm>
          <a:prstGeom prst="roundRect">
            <a:avLst/>
          </a:prstGeom>
          <a:solidFill>
            <a:srgbClr val="E8EFF6"/>
          </a:solidFill>
          <a:ln>
            <a:solidFill>
              <a:srgbClr val="CD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1F4060"/>
                </a:solidFill>
                <a:latin typeface="Aptos"/>
              </a:rPr>
              <a:t>Improvement</a:t>
            </a:r>
          </a:p>
        </p:txBody>
      </p:sp>
    </p:spTree>
    <p:extLst>
      <p:ext uri="{BB962C8B-B14F-4D97-AF65-F5344CB8AC3E}">
        <p14:creationId xmlns:p14="http://schemas.microsoft.com/office/powerpoint/2010/main" val="1269646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0292"/>
          </a:xfrm>
          <a:prstGeom prst="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323A46"/>
                </a:solidFill>
                <a:latin typeface="Aptos"/>
              </a:defRPr>
            </a:pPr>
            <a:r>
              <a:t>The most visible changes in daily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515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We moved from a less standardized approach to a more consistent ERAS pathway.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4754880" cy="384048"/>
          </a:xfrm>
          <a:prstGeom prst="roundRect">
            <a:avLst/>
          </a:prstGeom>
          <a:solidFill>
            <a:srgbClr val="68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>
                <a:solidFill>
                  <a:srgbClr val="323A46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BEFORE ERAS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46520" y="1325880"/>
            <a:ext cx="4754880" cy="384048"/>
          </a:xfrm>
          <a:prstGeom prst="round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>
                <a:solidFill>
                  <a:srgbClr val="323A46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WITH ERAS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28800"/>
            <a:ext cx="4754880" cy="3520440"/>
          </a:xfrm>
          <a:prstGeom prst="roundRect">
            <a:avLst/>
          </a:prstGeom>
          <a:solidFill>
            <a:srgbClr val="F2F6F7"/>
          </a:solidFill>
          <a:ln w="12700"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64592" rIns="201168" bIns="109728" rtlCol="0" anchor="ctr"/>
          <a:lstStyle/>
          <a:p>
            <a:pPr algn="ctr"/>
            <a:r>
              <a:rPr sz="1700" b="1" dirty="0">
                <a:solidFill>
                  <a:srgbClr val="1F4060"/>
                </a:solidFill>
                <a:latin typeface="Aptos"/>
              </a:rPr>
              <a:t>Perioperative practice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rPr dirty="0"/>
              <a:t>• Fluid management not standardized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rPr dirty="0"/>
              <a:t>• At least 3000 cc IV fluids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rPr dirty="0"/>
              <a:t>• Frequent use of NaCl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rPr dirty="0"/>
              <a:t>• IV painkillers for more days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rPr dirty="0"/>
              <a:t>• No local </a:t>
            </a:r>
            <a:r>
              <a:rPr dirty="0" err="1"/>
              <a:t>anaesthesia</a:t>
            </a:r>
            <a:endParaRPr dirty="0"/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rPr dirty="0"/>
              <a:t>• Standard abdominal drainage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46520" y="1828800"/>
            <a:ext cx="4754880" cy="3520440"/>
          </a:xfrm>
          <a:prstGeom prst="roundRect">
            <a:avLst/>
          </a:prstGeom>
          <a:solidFill>
            <a:srgbClr val="E2EFF0"/>
          </a:solidFill>
          <a:ln w="12700"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64592" rIns="201168" bIns="109728" rtlCol="0" anchor="ctr"/>
          <a:lstStyle/>
          <a:p>
            <a:pPr algn="ctr"/>
            <a:r>
              <a:rPr sz="1700" b="1">
                <a:solidFill>
                  <a:srgbClr val="34878B"/>
                </a:solidFill>
                <a:latin typeface="Aptos"/>
              </a:rPr>
              <a:t>Standardized ERAS pathway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t>• More standardized fluid management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t>• Increased per os hydration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t>• Opioid-sparing approach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t>• No abdominal drainage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t>• Easier mobilisation</a:t>
            </a:r>
          </a:p>
          <a:p>
            <a:pPr>
              <a:spcBef>
                <a:spcPts val="500"/>
              </a:spcBef>
              <a:defRPr sz="1500">
                <a:solidFill>
                  <a:srgbClr val="2D3741"/>
                </a:solidFill>
                <a:latin typeface="Aptos"/>
              </a:defRPr>
            </a:pPr>
            <a:r>
              <a:t>• Earlier discharge</a:t>
            </a:r>
          </a:p>
        </p:txBody>
      </p:sp>
      <p:sp>
        <p:nvSpPr>
          <p:cNvPr id="9" name="Chevron 8"/>
          <p:cNvSpPr/>
          <p:nvPr/>
        </p:nvSpPr>
        <p:spPr>
          <a:xfrm>
            <a:off x="5532120" y="3246120"/>
            <a:ext cx="640080" cy="411480"/>
          </a:xfrm>
          <a:prstGeom prst="chevron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446520"/>
            <a:ext cx="904549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23A46"/>
                </a:solidFill>
                <a:latin typeface="Aptos"/>
              </a:defRPr>
            </a:pPr>
            <a:r>
              <a:rPr sz="1600" dirty="0"/>
              <a:t>The key point is the pathway: several small changes became one standardized perioperative process.</a:t>
            </a:r>
          </a:p>
        </p:txBody>
      </p:sp>
    </p:spTree>
    <p:extLst>
      <p:ext uri="{BB962C8B-B14F-4D97-AF65-F5344CB8AC3E}">
        <p14:creationId xmlns:p14="http://schemas.microsoft.com/office/powerpoint/2010/main" val="937470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0292"/>
          </a:xfrm>
          <a:prstGeom prst="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323A46"/>
                </a:solidFill>
                <a:latin typeface="Aptos"/>
              </a:defRPr>
            </a:pPr>
            <a:r>
              <a:t>How we put ERAS into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515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The implementation was progressive: we changed the pathway, collected data and used the results to refine our practice.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1417320"/>
            <a:ext cx="594360" cy="594360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1389888"/>
            <a:ext cx="43891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 b="1">
                <a:solidFill>
                  <a:srgbClr val="1F4060"/>
                </a:solidFill>
                <a:latin typeface="Aptos"/>
              </a:defRPr>
            </a:pPr>
            <a:r>
              <a:t>Preoperative communication</a:t>
            </a:r>
          </a:p>
        </p:txBody>
      </p:sp>
      <p:sp>
        <p:nvSpPr>
          <p:cNvPr id="7" name="Oval 6"/>
          <p:cNvSpPr/>
          <p:nvPr/>
        </p:nvSpPr>
        <p:spPr>
          <a:xfrm>
            <a:off x="731520" y="2834640"/>
            <a:ext cx="594360" cy="594360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2807208"/>
            <a:ext cx="43891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 b="1">
                <a:solidFill>
                  <a:srgbClr val="1F4060"/>
                </a:solidFill>
                <a:latin typeface="Aptos"/>
              </a:defRPr>
            </a:pPr>
            <a:r>
              <a:t>Patient compliance</a:t>
            </a:r>
          </a:p>
        </p:txBody>
      </p:sp>
      <p:sp>
        <p:nvSpPr>
          <p:cNvPr id="9" name="Oval 8"/>
          <p:cNvSpPr/>
          <p:nvPr/>
        </p:nvSpPr>
        <p:spPr>
          <a:xfrm>
            <a:off x="731520" y="4251960"/>
            <a:ext cx="594360" cy="594360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224528"/>
            <a:ext cx="43891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 b="1">
                <a:solidFill>
                  <a:srgbClr val="1F4060"/>
                </a:solidFill>
                <a:latin typeface="Aptos"/>
              </a:defRPr>
            </a:pPr>
            <a:r>
              <a:t>No routine drainage</a:t>
            </a:r>
          </a:p>
        </p:txBody>
      </p:sp>
      <p:sp>
        <p:nvSpPr>
          <p:cNvPr id="11" name="Oval 10"/>
          <p:cNvSpPr/>
          <p:nvPr/>
        </p:nvSpPr>
        <p:spPr>
          <a:xfrm>
            <a:off x="6217920" y="1417320"/>
            <a:ext cx="594360" cy="594360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95159" y="1389888"/>
            <a:ext cx="43891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 b="1">
                <a:solidFill>
                  <a:srgbClr val="1F4060"/>
                </a:solidFill>
                <a:latin typeface="Aptos"/>
              </a:defRPr>
            </a:pPr>
            <a:r>
              <a:t>Fluid management</a:t>
            </a:r>
          </a:p>
        </p:txBody>
      </p:sp>
      <p:sp>
        <p:nvSpPr>
          <p:cNvPr id="13" name="Oval 12"/>
          <p:cNvSpPr/>
          <p:nvPr/>
        </p:nvSpPr>
        <p:spPr>
          <a:xfrm>
            <a:off x="6217920" y="2834640"/>
            <a:ext cx="594360" cy="594360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95159" y="2807208"/>
            <a:ext cx="43891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 b="1">
                <a:solidFill>
                  <a:srgbClr val="1F4060"/>
                </a:solidFill>
                <a:latin typeface="Aptos"/>
              </a:defRPr>
            </a:pPr>
            <a:r>
              <a:t>Teamwork &amp; communication</a:t>
            </a:r>
          </a:p>
        </p:txBody>
      </p:sp>
      <p:sp>
        <p:nvSpPr>
          <p:cNvPr id="15" name="Oval 14"/>
          <p:cNvSpPr/>
          <p:nvPr/>
        </p:nvSpPr>
        <p:spPr>
          <a:xfrm>
            <a:off x="6217920" y="4251960"/>
            <a:ext cx="594360" cy="594360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95159" y="4224528"/>
            <a:ext cx="43891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1600" b="1">
                <a:solidFill>
                  <a:srgbClr val="1F4060"/>
                </a:solidFill>
                <a:latin typeface="Aptos"/>
              </a:defRPr>
            </a:pPr>
            <a:r>
              <a:t>Data collection &amp; audit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5806440"/>
            <a:ext cx="84402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323A46"/>
                </a:solidFill>
                <a:latin typeface="Aptos"/>
              </a:defRPr>
            </a:pPr>
            <a:r>
              <a:rPr sz="2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These changes made patient management more structured and gave us data to guide the next steps.</a:t>
            </a:r>
          </a:p>
        </p:txBody>
      </p:sp>
    </p:spTree>
    <p:extLst>
      <p:ext uri="{BB962C8B-B14F-4D97-AF65-F5344CB8AC3E}">
        <p14:creationId xmlns:p14="http://schemas.microsoft.com/office/powerpoint/2010/main" val="1952418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0292"/>
          </a:xfrm>
          <a:prstGeom prst="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323A46"/>
                </a:solidFill>
                <a:latin typeface="Aptos"/>
              </a:defRPr>
            </a:pPr>
            <a:r>
              <a:t>From implementation to certification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515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Once the pathway, teamwork and data collection were consolidated, we reached ERAS certification in November 2023.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2880360"/>
            <a:ext cx="9875520" cy="73152"/>
          </a:xfrm>
          <a:prstGeom prst="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51560" y="2606040"/>
            <a:ext cx="621792" cy="621792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31519" y="1325880"/>
            <a:ext cx="2880360" cy="1234440"/>
          </a:xfrm>
          <a:prstGeom prst="roundRect">
            <a:avLst/>
          </a:prstGeom>
          <a:solidFill>
            <a:srgbClr val="F2F6F7"/>
          </a:solidFill>
          <a:ln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09728" rtlCol="0" anchor="ctr"/>
          <a:lstStyle/>
          <a:p>
            <a:pPr algn="ctr">
              <a:defRPr sz="1300">
                <a:solidFill>
                  <a:srgbClr val="323A46"/>
                </a:solidFill>
                <a:latin typeface="Aptos"/>
              </a:defRPr>
            </a:pPr>
            <a:r>
              <a:t>PATIENT</a:t>
            </a:r>
          </a:p>
          <a:p>
            <a:pPr>
              <a:defRPr sz="1300">
                <a:solidFill>
                  <a:srgbClr val="323A46"/>
                </a:solidFill>
                <a:latin typeface="Aptos"/>
              </a:defRPr>
            </a:pPr>
            <a:r>
              <a:t>Education → pre-discharge evaluation → follow-up</a:t>
            </a:r>
          </a:p>
        </p:txBody>
      </p:sp>
      <p:sp>
        <p:nvSpPr>
          <p:cNvPr id="8" name="Oval 7"/>
          <p:cNvSpPr/>
          <p:nvPr/>
        </p:nvSpPr>
        <p:spPr>
          <a:xfrm>
            <a:off x="3977639" y="2606040"/>
            <a:ext cx="621792" cy="621792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34256" y="1255990"/>
            <a:ext cx="2880360" cy="1234440"/>
          </a:xfrm>
          <a:prstGeom prst="roundRect">
            <a:avLst/>
          </a:prstGeom>
          <a:solidFill>
            <a:srgbClr val="F2F6F7"/>
          </a:solidFill>
          <a:ln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09728" rtlCol="0" anchor="ctr"/>
          <a:lstStyle/>
          <a:p>
            <a:pPr algn="ctr">
              <a:defRPr sz="1300">
                <a:solidFill>
                  <a:srgbClr val="323A46"/>
                </a:solidFill>
                <a:latin typeface="Aptos"/>
              </a:defRPr>
            </a:pPr>
            <a:r>
              <a:rPr dirty="0"/>
              <a:t>PERIOPERATIVE CARE</a:t>
            </a:r>
          </a:p>
          <a:p>
            <a:pPr>
              <a:defRPr sz="1300">
                <a:solidFill>
                  <a:srgbClr val="323A46"/>
                </a:solidFill>
                <a:latin typeface="Aptos"/>
              </a:defRPr>
            </a:pPr>
            <a:r>
              <a:rPr dirty="0"/>
              <a:t>Standardization → fluid management → no routine drainage → </a:t>
            </a:r>
            <a:r>
              <a:rPr dirty="0" err="1"/>
              <a:t>mobilisation</a:t>
            </a:r>
            <a:endParaRPr dirty="0"/>
          </a:p>
        </p:txBody>
      </p:sp>
      <p:sp>
        <p:nvSpPr>
          <p:cNvPr id="10" name="Oval 9"/>
          <p:cNvSpPr/>
          <p:nvPr/>
        </p:nvSpPr>
        <p:spPr>
          <a:xfrm>
            <a:off x="6903720" y="2606040"/>
            <a:ext cx="621792" cy="621792"/>
          </a:xfrm>
          <a:prstGeom prst="ellipse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164912" y="1310505"/>
            <a:ext cx="2880360" cy="1234440"/>
          </a:xfrm>
          <a:prstGeom prst="roundRect">
            <a:avLst/>
          </a:prstGeom>
          <a:solidFill>
            <a:srgbClr val="F2F6F7"/>
          </a:solidFill>
          <a:ln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09728" rtlCol="0" anchor="ctr"/>
          <a:lstStyle/>
          <a:p>
            <a:pPr algn="ctr">
              <a:defRPr sz="1300">
                <a:solidFill>
                  <a:srgbClr val="323A46"/>
                </a:solidFill>
                <a:latin typeface="Aptos"/>
              </a:defRPr>
            </a:pPr>
            <a:r>
              <a:rPr dirty="0"/>
              <a:t>TEAM &amp; DATA</a:t>
            </a:r>
          </a:p>
          <a:p>
            <a:pPr>
              <a:defRPr sz="1300">
                <a:solidFill>
                  <a:srgbClr val="323A46"/>
                </a:solidFill>
                <a:latin typeface="Aptos"/>
              </a:defRPr>
            </a:pPr>
            <a:r>
              <a:rPr dirty="0"/>
              <a:t>Collection → database → analysis → continuous improvement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73272" y="5127482"/>
            <a:ext cx="4572000" cy="1143000"/>
          </a:xfrm>
          <a:prstGeom prst="roundRect">
            <a:avLst/>
          </a:prstGeom>
          <a:solidFill>
            <a:srgbClr val="E2EFF0"/>
          </a:solidFill>
          <a:ln w="19050">
            <a:solidFill>
              <a:srgbClr val="3487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dirty="0">
                <a:solidFill>
                  <a:srgbClr val="34878B"/>
                </a:solidFill>
                <a:latin typeface="Aptos"/>
              </a:rPr>
              <a:t>NOVEMBER 2023</a:t>
            </a:r>
          </a:p>
          <a:p>
            <a:pPr algn="ctr"/>
            <a:r>
              <a:rPr sz="1800" b="1" dirty="0">
                <a:solidFill>
                  <a:srgbClr val="1F4060"/>
                </a:solidFill>
                <a:latin typeface="Aptos"/>
              </a:rPr>
              <a:t>ERAS certified </a:t>
            </a:r>
            <a:r>
              <a:rPr sz="1800" b="1" dirty="0" err="1">
                <a:solidFill>
                  <a:srgbClr val="1F4060"/>
                </a:solidFill>
                <a:latin typeface="Aptos"/>
              </a:rPr>
              <a:t>centre</a:t>
            </a:r>
            <a:r>
              <a:rPr sz="1800" b="1" dirty="0">
                <a:solidFill>
                  <a:srgbClr val="1F4060"/>
                </a:solidFill>
                <a:latin typeface="Aptos"/>
              </a:rPr>
              <a:t> for bariatric surgery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6831237-7412-C1F1-3D1A-DC907537A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4490"/>
            <a:ext cx="5722531" cy="3094558"/>
          </a:xfrm>
          <a:prstGeom prst="rect">
            <a:avLst/>
          </a:prstGeom>
        </p:spPr>
      </p:pic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B42C9C62-4254-79C4-DD91-F0BB4045761F}"/>
              </a:ext>
            </a:extLst>
          </p:cNvPr>
          <p:cNvSpPr/>
          <p:nvPr/>
        </p:nvSpPr>
        <p:spPr>
          <a:xfrm>
            <a:off x="6903718" y="3088369"/>
            <a:ext cx="3408682" cy="1984597"/>
          </a:xfrm>
          <a:prstGeom prst="roundRect">
            <a:avLst/>
          </a:prstGeom>
          <a:solidFill>
            <a:srgbClr val="F2F6F7"/>
          </a:solidFill>
          <a:ln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09728" rtlCol="0" anchor="ctr"/>
          <a:lstStyle/>
          <a:p>
            <a:pPr algn="ctr">
              <a:defRPr sz="1300">
                <a:solidFill>
                  <a:srgbClr val="323A46"/>
                </a:solidFill>
                <a:latin typeface="Aptos"/>
              </a:defRPr>
            </a:pPr>
            <a:r>
              <a:rPr lang="it-IT" sz="1600" dirty="0"/>
              <a:t>EVALUATION</a:t>
            </a:r>
          </a:p>
          <a:p>
            <a:pPr algn="ctr">
              <a:defRPr sz="1300">
                <a:solidFill>
                  <a:srgbClr val="323A46"/>
                </a:solidFill>
                <a:latin typeface="Aptos"/>
              </a:defRPr>
            </a:pPr>
            <a:r>
              <a:rPr lang="it-IT" sz="1600" dirty="0"/>
              <a:t>With the help of the  ERAS team of the  </a:t>
            </a:r>
            <a:r>
              <a:rPr lang="it-IT" sz="1600" b="1" dirty="0"/>
              <a:t>Centre </a:t>
            </a:r>
            <a:r>
              <a:rPr lang="it-IT" sz="1600" b="1" dirty="0" err="1"/>
              <a:t>Hospitalier</a:t>
            </a:r>
            <a:r>
              <a:rPr lang="it-IT" sz="1600" b="1" dirty="0"/>
              <a:t> de Valenciennes,</a:t>
            </a:r>
            <a:r>
              <a:rPr lang="it-IT" sz="1600" dirty="0"/>
              <a:t> </a:t>
            </a:r>
            <a:r>
              <a:rPr lang="it-IT" sz="1600" dirty="0" err="1"/>
              <a:t>managed</a:t>
            </a:r>
            <a:r>
              <a:rPr lang="it-IT" sz="1600" dirty="0"/>
              <a:t> by dr. Guido Liddo 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633972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magine 4" descr="Immagine che contiene testo, schermata, Carattere, numero&#10;&#10;Descrizione generata automaticamente">
            <a:extLst>
              <a:ext uri="{FF2B5EF4-FFF2-40B4-BE49-F238E27FC236}">
                <a16:creationId xmlns:a16="http://schemas.microsoft.com/office/drawing/2014/main" id="{58523BFF-8792-8647-C597-89FD768F67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9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0292"/>
          </a:xfrm>
          <a:prstGeom prst="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10698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323A46"/>
                </a:solidFill>
                <a:latin typeface="Aptos"/>
              </a:defRPr>
            </a:pPr>
            <a:r>
              <a:t>Where did we improve?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768096"/>
            <a:ext cx="104241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The radar shows the same ERAS measures before and after implementation.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43000"/>
            <a:ext cx="80010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3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Compliance_by_measure(3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07592"/>
            <a:ext cx="7726679" cy="577991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732520" y="1143000"/>
            <a:ext cx="2743200" cy="5166360"/>
          </a:xfrm>
          <a:prstGeom prst="roundRect">
            <a:avLst/>
          </a:prstGeom>
          <a:solidFill>
            <a:srgbClr val="F2F6F7"/>
          </a:solidFill>
          <a:ln w="12700"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tIns="201168" rIns="182880" bIns="137160" rtlCol="0" anchor="ctr"/>
          <a:lstStyle/>
          <a:p>
            <a:pPr algn="ctr">
              <a:defRPr sz="1200">
                <a:solidFill>
                  <a:srgbClr val="323A46"/>
                </a:solidFill>
                <a:latin typeface="Aptos"/>
              </a:defRPr>
            </a:pPr>
            <a:r>
              <a:t>WHAT THE COMPARISON SHOWS</a:t>
            </a:r>
          </a:p>
          <a:p>
            <a:pPr>
              <a:defRPr sz="1200">
                <a:solidFill>
                  <a:srgbClr val="323A46"/>
                </a:solidFill>
                <a:latin typeface="Aptos"/>
              </a:defRPr>
            </a:pPr>
            <a:r>
              <a:t>• Baseline compliance was already high in several perioperative measures.</a:t>
            </a:r>
          </a:p>
          <a:p>
            <a:pPr>
              <a:defRPr sz="1200">
                <a:solidFill>
                  <a:srgbClr val="323A46"/>
                </a:solidFill>
                <a:latin typeface="Aptos"/>
              </a:defRPr>
            </a:pPr>
            <a:r>
              <a:t>• ERAS strengthened standardization across the pathway.</a:t>
            </a:r>
          </a:p>
          <a:p>
            <a:pPr>
              <a:defRPr sz="1200">
                <a:solidFill>
                  <a:srgbClr val="323A46"/>
                </a:solidFill>
                <a:latin typeface="Aptos"/>
              </a:defRPr>
            </a:pPr>
            <a:r>
              <a:t>• The main remaining gaps are smoking cessation, thromboprophylaxis timing and 30-day follow-up.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732520" y="5248317"/>
            <a:ext cx="2956560" cy="1317075"/>
          </a:xfrm>
          <a:prstGeom prst="roundRect">
            <a:avLst/>
          </a:prstGeom>
          <a:solidFill>
            <a:srgbClr val="E2EF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323A46"/>
                </a:solidFill>
                <a:latin typeface="Aptos"/>
              </a:defRPr>
            </a:pPr>
            <a:r>
              <a:rPr sz="1400" b="1" dirty="0">
                <a:latin typeface="Univers" panose="020B0503020202020204" pitchFamily="34" charset="0"/>
              </a:rPr>
              <a:t>The message is not a single dramatic change, but a more complete and standardized pathway.</a:t>
            </a:r>
          </a:p>
        </p:txBody>
      </p:sp>
    </p:spTree>
    <p:extLst>
      <p:ext uri="{BB962C8B-B14F-4D97-AF65-F5344CB8AC3E}">
        <p14:creationId xmlns:p14="http://schemas.microsoft.com/office/powerpoint/2010/main" val="70418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3B58"/>
                </a:solidFill>
                <a:latin typeface="Aptos"/>
              </a:rPr>
              <a:t>Our compliance — pre-admission / preoperative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2926080" cy="4526280"/>
          </a:xfrm>
          <a:prstGeom prst="roundRect">
            <a:avLst/>
          </a:prstGeom>
          <a:solidFill>
            <a:srgbClr val="F2F6F7"/>
          </a:solidFill>
          <a:ln>
            <a:solidFill>
              <a:srgbClr val="D2DC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19" y="1618488"/>
            <a:ext cx="22860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348087"/>
                </a:solidFill>
                <a:latin typeface="Aptos"/>
              </a:rPr>
              <a:t>Segnale forte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19" y="2130552"/>
            <a:ext cx="2286000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Thrombosis prophylaxis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PONV prophylaxis</a:t>
            </a:r>
          </a:p>
          <a:p>
            <a:pPr>
              <a:spcAft>
                <a:spcPts val="500"/>
              </a:spcAft>
              <a:defRPr sz="1500">
                <a:solidFill>
                  <a:srgbClr val="2A333C"/>
                </a:solidFill>
                <a:latin typeface="Aptos"/>
              </a:defRPr>
            </a:pPr>
            <a:r>
              <a:t>• Antibiotic prophylaxis before incision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1417320"/>
            <a:ext cx="447873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Preadmission patient education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33027" y="1417320"/>
            <a:ext cx="20226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91.9%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920" y="1764792"/>
            <a:ext cx="7223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931920" y="1764792"/>
            <a:ext cx="6638635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931920" y="2130552"/>
            <a:ext cx="447873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Smoking cessation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33027" y="2130552"/>
            <a:ext cx="20226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43.2%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31920" y="2478024"/>
            <a:ext cx="7223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3931920" y="2478024"/>
            <a:ext cx="3120664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931920" y="2843784"/>
            <a:ext cx="447873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Thrombosis prophylaxis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33027" y="2843784"/>
            <a:ext cx="20226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100.0%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931920" y="3191256"/>
            <a:ext cx="7223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3931920" y="3191256"/>
            <a:ext cx="7223760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931920" y="3557015"/>
            <a:ext cx="447873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Timing of thrombosis prophylaxis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33027" y="3557015"/>
            <a:ext cx="20226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68.2%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931920" y="3904487"/>
            <a:ext cx="7223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3931920" y="3904487"/>
            <a:ext cx="4926604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931920" y="4270248"/>
            <a:ext cx="447873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PONV prophylaxis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33027" y="4270248"/>
            <a:ext cx="20226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98.8%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931920" y="4617720"/>
            <a:ext cx="7223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3931920" y="4617720"/>
            <a:ext cx="7137074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931920" y="4983480"/>
            <a:ext cx="447873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Antibiotic prophylaxis before incision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33027" y="4983480"/>
            <a:ext cx="20226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100.0%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931920" y="5330952"/>
            <a:ext cx="7223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3931920" y="5330952"/>
            <a:ext cx="7223760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931920" y="5897880"/>
            <a:ext cx="7132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dirty="0">
                <a:solidFill>
                  <a:srgbClr val="677788"/>
                </a:solidFill>
                <a:latin typeface="Aptos"/>
              </a:rPr>
              <a:t>Area di </a:t>
            </a:r>
            <a:r>
              <a:rPr sz="1600" b="0" dirty="0" err="1">
                <a:solidFill>
                  <a:srgbClr val="677788"/>
                </a:solidFill>
                <a:latin typeface="Aptos"/>
              </a:rPr>
              <a:t>maggiore</a:t>
            </a:r>
            <a:r>
              <a:rPr sz="1600" b="0" dirty="0">
                <a:solidFill>
                  <a:srgbClr val="677788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677788"/>
                </a:solidFill>
                <a:latin typeface="Aptos"/>
              </a:rPr>
              <a:t>margine</a:t>
            </a:r>
            <a:r>
              <a:rPr sz="1600" b="0" dirty="0">
                <a:solidFill>
                  <a:srgbClr val="677788"/>
                </a:solidFill>
                <a:latin typeface="Aptos"/>
              </a:rPr>
              <a:t> di </a:t>
            </a:r>
            <a:r>
              <a:rPr sz="1600" b="0" dirty="0" err="1">
                <a:solidFill>
                  <a:srgbClr val="677788"/>
                </a:solidFill>
                <a:latin typeface="Aptos"/>
              </a:rPr>
              <a:t>miglioramento</a:t>
            </a:r>
            <a:r>
              <a:rPr sz="1600" b="0" dirty="0">
                <a:solidFill>
                  <a:srgbClr val="677788"/>
                </a:solidFill>
                <a:latin typeface="Aptos"/>
              </a:rPr>
              <a:t>: smoking cessation e timing </a:t>
            </a:r>
            <a:r>
              <a:rPr sz="1600" b="0" dirty="0" err="1">
                <a:solidFill>
                  <a:srgbClr val="677788"/>
                </a:solidFill>
                <a:latin typeface="Aptos"/>
              </a:rPr>
              <a:t>della</a:t>
            </a:r>
            <a:r>
              <a:rPr sz="1600" b="0" dirty="0">
                <a:solidFill>
                  <a:srgbClr val="677788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677788"/>
                </a:solidFill>
                <a:latin typeface="Aptos"/>
              </a:rPr>
              <a:t>tromboprofilassi</a:t>
            </a:r>
            <a:r>
              <a:rPr sz="1600" b="0" dirty="0">
                <a:solidFill>
                  <a:srgbClr val="677788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3B58"/>
                </a:solidFill>
                <a:latin typeface="Aptos"/>
              </a:rPr>
              <a:t>Our compliance — intraoperative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Short-acting opioids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78147" y="1417320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99.9%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764792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22960" y="1764792"/>
            <a:ext cx="4932822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441448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Airway control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78147" y="2441448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99.6%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788920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22960" y="2788920"/>
            <a:ext cx="4918008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3465576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Lung-protective ventilation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78147" y="3465576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98.2%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813048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22960" y="3813048"/>
            <a:ext cx="4848880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4489704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Prophylactic oxygen + positioning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78147" y="4489704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100.0%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837176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22960" y="4837176"/>
            <a:ext cx="4937760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92240" y="1417320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Forced-air warming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47427" y="1417320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96.2%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92240" y="1764792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492240" y="1764792"/>
            <a:ext cx="4750125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92240" y="2441448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Avoidance of surgical drainage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47427" y="2441448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88.2%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92240" y="2788920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492240" y="2788920"/>
            <a:ext cx="4355104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92240" y="3465576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Avoidance of nasogastric tube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47427" y="3465576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99.9%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92240" y="3813048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6492240" y="3813048"/>
            <a:ext cx="4932822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Picture 32" descr="intra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5074920"/>
            <a:ext cx="274320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3B58"/>
                </a:solidFill>
                <a:latin typeface="Aptos"/>
              </a:rPr>
              <a:t>Our compliance — postoperative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IV fluid duration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78147" y="1417320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97.4%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764792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22960" y="1764792"/>
            <a:ext cx="4809378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441448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Postoperative fluid management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78147" y="2441448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84.6%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788920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22960" y="2788920"/>
            <a:ext cx="4177344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3465576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Mobilisation on day of surgery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78147" y="3465576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99.5%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813048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22960" y="3813048"/>
            <a:ext cx="4913071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4489704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Mobilisation on POD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78147" y="4489704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96.5%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837176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22960" y="4837176"/>
            <a:ext cx="4764938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92240" y="1417320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Multivitamin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47427" y="1417320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99.8%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92240" y="1764792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492240" y="1764792"/>
            <a:ext cx="4927884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92240" y="2441448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Calcium + vitamin 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47427" y="2441448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99.9%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92240" y="2788920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492240" y="2788920"/>
            <a:ext cx="4932822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92240" y="3465576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Vitamin B12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47427" y="3465576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99.9%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92240" y="3813048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6492240" y="3813048"/>
            <a:ext cx="4932822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92240" y="4489704"/>
            <a:ext cx="3061411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D3B58"/>
                </a:solidFill>
                <a:latin typeface="Aptos"/>
              </a:rPr>
              <a:t>30-day follow-up performed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47427" y="4489704"/>
            <a:ext cx="13825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400" b="1">
                <a:solidFill>
                  <a:srgbClr val="1D3B58"/>
                </a:solidFill>
                <a:latin typeface="Aptos"/>
              </a:rPr>
              <a:t>21.0%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92240" y="4837176"/>
            <a:ext cx="4937760" cy="118872"/>
          </a:xfrm>
          <a:prstGeom prst="round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6492240" y="4837176"/>
            <a:ext cx="1036929" cy="118872"/>
          </a:xfrm>
          <a:prstGeom prst="roundRect">
            <a:avLst/>
          </a:prstGeom>
          <a:solidFill>
            <a:srgbClr val="3480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22960" y="5897880"/>
            <a:ext cx="10058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dirty="0">
                <a:solidFill>
                  <a:srgbClr val="677788"/>
                </a:solidFill>
                <a:latin typeface="Aptos"/>
              </a:rPr>
              <a:t>30-day follow-up: 21.0% performed; 47.9% no data.</a:t>
            </a:r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8CB2A455-44ED-0630-8B4A-DA14C9D0C19D}"/>
              </a:ext>
            </a:extLst>
          </p:cNvPr>
          <p:cNvSpPr txBox="1"/>
          <p:nvPr/>
        </p:nvSpPr>
        <p:spPr>
          <a:xfrm>
            <a:off x="612648" y="932688"/>
            <a:ext cx="10332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dirty="0" err="1">
                <a:solidFill>
                  <a:srgbClr val="677788"/>
                </a:solidFill>
                <a:latin typeface="Aptos"/>
              </a:rPr>
              <a:t>Recupero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precoce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e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supplementazione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: compliance molto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elevata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; follow-up a 30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giorni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resta</a:t>
            </a:r>
            <a:r>
              <a:rPr sz="1400" b="0" dirty="0">
                <a:solidFill>
                  <a:srgbClr val="677788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677788"/>
                </a:solidFill>
                <a:latin typeface="Aptos"/>
              </a:rPr>
              <a:t>critico</a:t>
            </a:r>
            <a:endParaRPr sz="1400" b="0" dirty="0">
              <a:solidFill>
                <a:srgbClr val="67778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0292"/>
          </a:xfrm>
          <a:prstGeom prst="rect">
            <a:avLst/>
          </a:prstGeom>
          <a:solidFill>
            <a:srgbClr val="34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7432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323A46"/>
                </a:solidFill>
                <a:latin typeface="Aptos"/>
              </a:defRPr>
            </a:pPr>
            <a:r>
              <a:t>What we learned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41248"/>
            <a:ext cx="105156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The implementation improved everyday management, while also showing us where the pathway still needs work.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166360" cy="4251960"/>
          </a:xfrm>
          <a:prstGeom prst="roundRect">
            <a:avLst/>
          </a:prstGeom>
          <a:solidFill>
            <a:srgbClr val="E8F2EB"/>
          </a:solidFill>
          <a:ln w="12700"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64592" rIns="201168" bIns="109728" rtlCol="0" anchor="ctr"/>
          <a:lstStyle/>
          <a:p>
            <a:pPr algn="ctr">
              <a:defRPr sz="1400">
                <a:solidFill>
                  <a:srgbClr val="323A46"/>
                </a:solidFill>
                <a:latin typeface="Aptos"/>
              </a:defRPr>
            </a:pPr>
            <a:r>
              <a:rPr sz="1600" dirty="0"/>
              <a:t>WHAT WORKED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rPr sz="1600" dirty="0"/>
              <a:t>• Less pain without drainage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rPr sz="1600" dirty="0"/>
              <a:t>• Easier </a:t>
            </a:r>
            <a:r>
              <a:rPr sz="1600" dirty="0" err="1"/>
              <a:t>mobilisation</a:t>
            </a:r>
            <a:endParaRPr sz="1600" dirty="0"/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rPr sz="1600" dirty="0"/>
              <a:t>• Earlier discharge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rPr sz="1600" dirty="0"/>
              <a:t>• Easier patient management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80760" y="1417320"/>
            <a:ext cx="5166360" cy="4251960"/>
          </a:xfrm>
          <a:prstGeom prst="roundRect">
            <a:avLst/>
          </a:prstGeom>
          <a:solidFill>
            <a:srgbClr val="F7EBED"/>
          </a:solidFill>
          <a:ln w="12700">
            <a:solidFill>
              <a:srgbClr val="CFDB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56032" tIns="164592" rIns="201168" bIns="109728" rtlCol="0" anchor="ctr"/>
          <a:lstStyle/>
          <a:p>
            <a:pPr algn="ctr">
              <a:defRPr sz="1400">
                <a:solidFill>
                  <a:srgbClr val="323A46"/>
                </a:solidFill>
                <a:latin typeface="Aptos"/>
              </a:defRPr>
            </a:pPr>
            <a:r>
              <a:rPr sz="1600"/>
              <a:t>WHAT REMAINS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rPr sz="1600"/>
              <a:t>• Trust in oral intake on POD 0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rPr sz="1600"/>
              <a:t>• More paperwork and database complexity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rPr sz="1600"/>
              <a:t>• Involvement of out-of-hospital physicians</a:t>
            </a:r>
          </a:p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rPr sz="1600"/>
              <a:t>• Preoperative compliance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50">
                <a:solidFill>
                  <a:srgbClr val="687B8C"/>
                </a:solidFill>
                <a:latin typeface="Aptos"/>
              </a:rPr>
              <a:t>The remaining gaps identify the next targets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2209473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8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5720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323A46"/>
                </a:solidFill>
                <a:latin typeface="Aptos"/>
              </a:defRPr>
            </a:pPr>
            <a:r>
              <a:t>What do our data tell us?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87552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323A46"/>
                </a:solidFill>
                <a:latin typeface="Aptos"/>
              </a:defRPr>
            </a:pPr>
            <a:r>
              <a:t>Overall, compliance improved over time, while length of stay remained stable and complications decreased after 2023.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057400" cy="658368"/>
          </a:xfrm>
          <a:prstGeom prst="roundRect">
            <a:avLst/>
          </a:prstGeom>
          <a:solidFill>
            <a:srgbClr val="F4F7F9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323A46"/>
                </a:solidFill>
                <a:latin typeface="Aptos"/>
              </a:defRPr>
            </a:pPr>
            <a:r>
              <a:rPr dirty="0"/>
              <a:t>COMPLIANCE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1444752"/>
            <a:ext cx="84124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La compliance aumenta dal 74,0% nel 2022 a &gt;84% nel triennio 2023–2025.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377440"/>
            <a:ext cx="2057400" cy="658368"/>
          </a:xfrm>
          <a:prstGeom prst="roundRect">
            <a:avLst/>
          </a:prstGeom>
          <a:solidFill>
            <a:srgbClr val="F4F7F9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323A46"/>
                </a:solidFill>
                <a:latin typeface="Aptos"/>
              </a:defRPr>
            </a:pPr>
            <a:r>
              <a:rPr dirty="0"/>
              <a:t>COMPLICATIONS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2404872"/>
            <a:ext cx="84124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Dopo il 5,5% del 2023, il tasso scende a 1,9% nel 2024 e 1,4% nel 2025.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337560"/>
            <a:ext cx="2057400" cy="658368"/>
          </a:xfrm>
          <a:prstGeom prst="roundRect">
            <a:avLst/>
          </a:prstGeom>
          <a:solidFill>
            <a:srgbClr val="F4F7F9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323A46"/>
                </a:solidFill>
                <a:latin typeface="Aptos"/>
              </a:defRPr>
            </a:pPr>
            <a:r>
              <a:rPr dirty="0"/>
              <a:t>LENGTH OF STAY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7520" y="3364992"/>
            <a:ext cx="84124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La mediana della degenza totale è prevalentemente pari a 2 giorni nel periodo rappresentato.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4297680"/>
            <a:ext cx="2057400" cy="658368"/>
          </a:xfrm>
          <a:prstGeom prst="roundRect">
            <a:avLst/>
          </a:prstGeom>
          <a:solidFill>
            <a:srgbClr val="F4F7F9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323A46"/>
                </a:solidFill>
                <a:latin typeface="Aptos"/>
              </a:defRPr>
            </a:pPr>
            <a:r>
              <a:rPr dirty="0"/>
              <a:t>NEXT TARGETS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4325112"/>
            <a:ext cx="632103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82D"/>
                </a:solidFill>
                <a:latin typeface="Aptos"/>
              </a:defRPr>
            </a:pPr>
            <a:r>
              <a:rPr dirty="0">
                <a:latin typeface="Aptos"/>
              </a:rPr>
              <a:t>Le </a:t>
            </a:r>
            <a:r>
              <a:rPr dirty="0" err="1">
                <a:latin typeface="Aptos"/>
              </a:rPr>
              <a:t>aree</a:t>
            </a:r>
            <a:r>
              <a:rPr dirty="0">
                <a:latin typeface="Aptos"/>
              </a:rPr>
              <a:t> con </a:t>
            </a:r>
            <a:r>
              <a:rPr dirty="0" err="1">
                <a:latin typeface="Aptos"/>
              </a:rPr>
              <a:t>maggiore</a:t>
            </a:r>
            <a:r>
              <a:rPr dirty="0">
                <a:latin typeface="Aptos"/>
              </a:rPr>
              <a:t> </a:t>
            </a:r>
            <a:r>
              <a:rPr dirty="0" err="1">
                <a:latin typeface="Aptos"/>
              </a:rPr>
              <a:t>margine</a:t>
            </a:r>
            <a:r>
              <a:rPr dirty="0">
                <a:latin typeface="Aptos"/>
              </a:rPr>
              <a:t> di </a:t>
            </a:r>
            <a:r>
              <a:rPr dirty="0" err="1">
                <a:latin typeface="Aptos"/>
              </a:rPr>
              <a:t>miglioramento</a:t>
            </a:r>
            <a:r>
              <a:rPr dirty="0">
                <a:latin typeface="Aptos"/>
              </a:rPr>
              <a:t> </a:t>
            </a:r>
            <a:r>
              <a:rPr dirty="0" err="1">
                <a:latin typeface="Aptos"/>
              </a:rPr>
              <a:t>sono</a:t>
            </a:r>
            <a:r>
              <a:rPr dirty="0">
                <a:latin typeface="Aptos"/>
              </a:rPr>
              <a:t> smoking cessation, timing </a:t>
            </a:r>
            <a:r>
              <a:rPr dirty="0" err="1">
                <a:latin typeface="Aptos"/>
              </a:rPr>
              <a:t>della</a:t>
            </a:r>
            <a:r>
              <a:rPr dirty="0">
                <a:latin typeface="Aptos"/>
              </a:rPr>
              <a:t> </a:t>
            </a:r>
            <a:r>
              <a:rPr dirty="0" err="1">
                <a:latin typeface="Aptos"/>
              </a:rPr>
              <a:t>tromboprofilassi</a:t>
            </a:r>
            <a:r>
              <a:rPr dirty="0">
                <a:latin typeface="Aptos"/>
              </a:rPr>
              <a:t> e follow-up a 30 </a:t>
            </a:r>
            <a:r>
              <a:rPr dirty="0" err="1">
                <a:latin typeface="Aptos"/>
              </a:rPr>
              <a:t>giorni</a:t>
            </a:r>
            <a:r>
              <a:rPr lang="it-IT" dirty="0">
                <a:latin typeface="Aptos"/>
              </a:rPr>
              <a:t> (</a:t>
            </a:r>
            <a:r>
              <a:rPr lang="it-IT" dirty="0" err="1">
                <a:latin typeface="Aptos"/>
              </a:rPr>
              <a:t>bias</a:t>
            </a:r>
            <a:r>
              <a:rPr lang="it-IT" dirty="0">
                <a:latin typeface="Aptos"/>
              </a:rPr>
              <a:t> inserimento dati)</a:t>
            </a:r>
            <a:r>
              <a:rPr dirty="0"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8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77048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Same-day discharge: what does the latest evidence show?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2468880" cy="1325880"/>
          </a:xfrm>
          <a:prstGeom prst="roundRect">
            <a:avLst/>
          </a:prstGeom>
          <a:solidFill>
            <a:srgbClr val="E5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17</a:t>
            </a:r>
          </a:p>
          <a:p>
            <a:pPr algn="ctr">
              <a:defRPr sz="1200" b="1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studi inclusi</a:t>
            </a:r>
          </a:p>
          <a:p>
            <a:pPr algn="ctr">
              <a:defRPr sz="850">
                <a:solidFill>
                  <a:srgbClr val="5C6976"/>
                </a:solidFill>
                <a:latin typeface="Aptos"/>
              </a:defRPr>
            </a:pPr>
            <a:r>
              <a:rPr>
                <a:latin typeface="Aptos"/>
              </a:rPr>
              <a:t>46.578 pazienti complessivi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37560" y="1417320"/>
            <a:ext cx="2468880" cy="1325880"/>
          </a:xfrm>
          <a:prstGeom prst="roundRect">
            <a:avLst/>
          </a:prstGeom>
          <a:solidFill>
            <a:srgbClr val="E5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4</a:t>
            </a:r>
          </a:p>
          <a:p>
            <a:pPr algn="ctr">
              <a:defRPr sz="1200" b="1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RCT</a:t>
            </a:r>
          </a:p>
          <a:p>
            <a:pPr algn="ctr">
              <a:defRPr sz="850">
                <a:solidFill>
                  <a:srgbClr val="5C6976"/>
                </a:solidFill>
                <a:latin typeface="Aptos"/>
              </a:defRPr>
            </a:pPr>
            <a:r>
              <a:rPr>
                <a:latin typeface="Aptos"/>
              </a:rPr>
              <a:t>n = 2.026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35040" y="1417320"/>
            <a:ext cx="2468880" cy="1325880"/>
          </a:xfrm>
          <a:prstGeom prst="roundRect">
            <a:avLst/>
          </a:prstGeom>
          <a:solidFill>
            <a:srgbClr val="E5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MODERATA</a:t>
            </a:r>
          </a:p>
          <a:p>
            <a:pPr algn="ctr">
              <a:defRPr sz="1200" b="1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certezza</a:t>
            </a:r>
          </a:p>
          <a:p>
            <a:pPr algn="ctr">
              <a:defRPr sz="850">
                <a:solidFill>
                  <a:srgbClr val="5C6976"/>
                </a:solidFill>
                <a:latin typeface="Aptos"/>
              </a:defRPr>
            </a:pPr>
            <a:r>
              <a:rPr>
                <a:latin typeface="Aptos"/>
              </a:rPr>
              <a:t>complicanze, readmission, mortalità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32520" y="1417320"/>
            <a:ext cx="2468880" cy="1325880"/>
          </a:xfrm>
          <a:prstGeom prst="roundRect">
            <a:avLst/>
          </a:prstGeom>
          <a:solidFill>
            <a:srgbClr val="E5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SDD</a:t>
            </a:r>
          </a:p>
          <a:p>
            <a:pPr algn="ctr">
              <a:defRPr sz="1200" b="1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approccio sicuro</a:t>
            </a:r>
          </a:p>
          <a:p>
            <a:pPr algn="ctr">
              <a:defRPr sz="850">
                <a:solidFill>
                  <a:srgbClr val="5C6976"/>
                </a:solidFill>
                <a:latin typeface="Aptos"/>
              </a:defRPr>
            </a:pPr>
            <a:r>
              <a:rPr>
                <a:latin typeface="Aptos"/>
              </a:rPr>
              <a:t>in pazienti appropriamente selezionati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063240"/>
            <a:ext cx="5303520" cy="2606040"/>
          </a:xfrm>
          <a:prstGeom prst="roundRect">
            <a:avLst/>
          </a:prstGeom>
          <a:solidFill>
            <a:srgbClr val="F4F7F9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bIns="109728" rtlCol="0" anchor="ctr"/>
          <a:lstStyle/>
          <a:p>
            <a:pPr algn="ctr">
              <a:defRPr sz="17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RCT — SDD vs ricovero convenzionale</a:t>
            </a:r>
          </a:p>
          <a:p>
            <a:pPr>
              <a:spcAft>
                <a:spcPts val="900"/>
              </a:spcAft>
              <a:defRPr sz="15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Complicanze: OR 1,49; 95% CI 0,63–3,52; p=0,37</a:t>
            </a:r>
          </a:p>
          <a:p>
            <a:pPr>
              <a:spcAft>
                <a:spcPts val="900"/>
              </a:spcAft>
              <a:defRPr sz="15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Readmission: OR 2,20; 95% CI 0,49–9,87; p=0,30</a:t>
            </a:r>
          </a:p>
          <a:p>
            <a:pPr>
              <a:spcAft>
                <a:spcPts val="900"/>
              </a:spcAft>
              <a:defRPr sz="15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Mortalità a 30 giorni: OR 0,87; 95% CI 0,12–6,22; p=0,89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063240"/>
            <a:ext cx="5074920" cy="2606040"/>
          </a:xfrm>
          <a:prstGeom prst="roundRect">
            <a:avLst/>
          </a:prstGeom>
          <a:solidFill>
            <a:srgbClr val="F4F7F9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bIns="109728" rtlCol="0" anchor="ctr"/>
          <a:lstStyle/>
          <a:p>
            <a:pPr algn="ctr">
              <a:defRPr sz="17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Messaggio clinico</a:t>
            </a:r>
          </a:p>
          <a:p>
            <a:pPr>
              <a:spcAft>
                <a:spcPts val="900"/>
              </a:spcAft>
              <a:defRPr sz="14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SG primaria: SDD proponibile in pazienti selezionati</a:t>
            </a:r>
          </a:p>
          <a:p>
            <a:pPr>
              <a:spcAft>
                <a:spcPts val="900"/>
              </a:spcAft>
              <a:defRPr sz="14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RYGB primaria: SDD proponibile in pazienti selezionati</a:t>
            </a:r>
          </a:p>
          <a:p>
            <a:pPr>
              <a:spcAft>
                <a:spcPts val="900"/>
              </a:spcAft>
              <a:defRPr sz="14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Revisionali: solo pazienti altamente selezionati</a:t>
            </a:r>
          </a:p>
          <a:p>
            <a:pPr>
              <a:spcAft>
                <a:spcPts val="900"/>
              </a:spcAft>
              <a:defRPr sz="14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Da evitare con complicanze significative, fine intervento tardiva o accesso limitato alle cure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DC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C6976"/>
                </a:solidFill>
                <a:latin typeface="Aptos"/>
              </a:defRPr>
            </a:pPr>
            <a:r>
              <a:rPr>
                <a:latin typeface="Aptos"/>
              </a:rPr>
              <a:t>[1] Kermansaravi M et al. Obesity Surgery. 2026;36:1932–1945. DOI: 10.1007/s11695-026-08555-y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6EF6AE4-F4E2-47DF-D6D7-55F95B3EF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052" y="-13914"/>
            <a:ext cx="3903659" cy="177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44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8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411480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SDD: patient selection and safety conditions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23444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Il punto non è soltanto “dimettere prima”: è costruire un percorso che renda la dimissione precoce prevedibile e sicura.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965960"/>
            <a:ext cx="3429000" cy="3246120"/>
          </a:xfrm>
          <a:prstGeom prst="roundRect">
            <a:avLst/>
          </a:prstGeom>
          <a:solidFill>
            <a:srgbClr val="E5F2F2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bIns="109728" rtlCol="0" anchor="ctr"/>
          <a:lstStyle/>
          <a:p>
            <a:pPr algn="ctr">
              <a:defRPr sz="17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SLEEVE</a:t>
            </a:r>
          </a:p>
          <a:p>
            <a:pPr>
              <a:spcAft>
                <a:spcPts val="900"/>
              </a:spcAft>
              <a:defRPr sz="16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Primary SG</a:t>
            </a:r>
          </a:p>
          <a:p>
            <a:pPr>
              <a:spcAft>
                <a:spcPts val="900"/>
              </a:spcAft>
              <a:defRPr sz="16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Strong recommendation</a:t>
            </a:r>
          </a:p>
          <a:p>
            <a:pPr>
              <a:spcAft>
                <a:spcPts val="900"/>
              </a:spcAft>
              <a:defRPr sz="16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Moderate certainty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0832" y="1965960"/>
            <a:ext cx="3429000" cy="3246120"/>
          </a:xfrm>
          <a:prstGeom prst="roundRect">
            <a:avLst/>
          </a:prstGeom>
          <a:solidFill>
            <a:srgbClr val="E5F2F2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bIns="109728" rtlCol="0" anchor="ctr"/>
          <a:lstStyle/>
          <a:p>
            <a:pPr algn="ctr">
              <a:defRPr sz="17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RYGB</a:t>
            </a:r>
          </a:p>
          <a:p>
            <a:pPr>
              <a:spcAft>
                <a:spcPts val="900"/>
              </a:spcAft>
              <a:defRPr sz="16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Primary RYGB</a:t>
            </a:r>
          </a:p>
          <a:p>
            <a:pPr>
              <a:spcAft>
                <a:spcPts val="900"/>
              </a:spcAft>
              <a:defRPr sz="16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Strong recommendation</a:t>
            </a:r>
          </a:p>
          <a:p>
            <a:pPr>
              <a:spcAft>
                <a:spcPts val="900"/>
              </a:spcAft>
              <a:defRPr sz="16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Moderate certainty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65008" y="1965960"/>
            <a:ext cx="3429000" cy="3246120"/>
          </a:xfrm>
          <a:prstGeom prst="roundRect">
            <a:avLst/>
          </a:prstGeom>
          <a:solidFill>
            <a:srgbClr val="F4F7F9"/>
          </a:solidFill>
          <a:ln>
            <a:solidFill>
              <a:srgbClr val="DC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46304" rIns="164592" bIns="109728" rtlCol="0" anchor="ctr"/>
          <a:lstStyle/>
          <a:p>
            <a:pPr algn="ctr">
              <a:defRPr sz="1700" b="1">
                <a:solidFill>
                  <a:srgbClr val="192D46"/>
                </a:solidFill>
                <a:latin typeface="Aptos Display"/>
              </a:defRPr>
            </a:pPr>
            <a:r>
              <a:rPr>
                <a:latin typeface="Aptos"/>
              </a:rPr>
              <a:t>REVISIONAL</a:t>
            </a:r>
          </a:p>
          <a:p>
            <a:pPr>
              <a:spcAft>
                <a:spcPts val="900"/>
              </a:spcAft>
              <a:defRPr sz="16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Revisional MBS</a:t>
            </a:r>
          </a:p>
          <a:p>
            <a:pPr>
              <a:spcAft>
                <a:spcPts val="900"/>
              </a:spcAft>
              <a:defRPr sz="16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Conditional recommendation</a:t>
            </a:r>
          </a:p>
          <a:p>
            <a:pPr>
              <a:spcAft>
                <a:spcPts val="900"/>
              </a:spcAft>
              <a:defRPr sz="1600">
                <a:solidFill>
                  <a:srgbClr val="23282D"/>
                </a:solidFill>
                <a:latin typeface="Aptos"/>
              </a:defRPr>
            </a:pPr>
            <a:r>
              <a:rPr>
                <a:latin typeface="Aptos"/>
              </a:rPr>
              <a:t>• Very low certainty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532120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287D82"/>
                </a:solidFill>
                <a:latin typeface="Aptos"/>
              </a:defRPr>
            </a:pPr>
            <a:r>
              <a:rPr>
                <a:latin typeface="Aptos"/>
              </a:rPr>
              <a:t>La selezione e la stratificazione del rischio restano centrali, soprattutto nei pazienti complessi.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DCE1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94360" y="6510528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5C6976"/>
                </a:solidFill>
                <a:latin typeface="Aptos"/>
              </a:defRPr>
            </a:pPr>
            <a:r>
              <a:rPr>
                <a:latin typeface="Aptos"/>
              </a:rPr>
              <a:t>[1] IFSO Position Statement 2026 — raccomandazioni GRADE</a:t>
            </a:r>
          </a:p>
        </p:txBody>
      </p:sp>
    </p:spTree>
    <p:extLst>
      <p:ext uri="{BB962C8B-B14F-4D97-AF65-F5344CB8AC3E}">
        <p14:creationId xmlns:p14="http://schemas.microsoft.com/office/powerpoint/2010/main" val="3005964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39A7A4-5F1B-CDA6-BB41-6838C88ABB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4678DB1-66D5-DEFC-FC44-23F5F1AB7F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ielo&#10;&#10;Descrizione generata automaticamente">
            <a:extLst>
              <a:ext uri="{FF2B5EF4-FFF2-40B4-BE49-F238E27FC236}">
                <a16:creationId xmlns:a16="http://schemas.microsoft.com/office/drawing/2014/main" id="{08D5DC56-4DB2-42AC-D364-B31BC6C04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" y="0"/>
            <a:ext cx="12188761" cy="68598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</TotalTime>
  <Words>1390</Words>
  <Application>Microsoft Macintosh PowerPoint</Application>
  <PresentationFormat>Widescreen</PresentationFormat>
  <Paragraphs>272</Paragraphs>
  <Slides>21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.Apple Color Emoji UI</vt:lpstr>
      <vt:lpstr>Aptos</vt:lpstr>
      <vt:lpstr>Aptos Display</vt:lpstr>
      <vt:lpstr>Arial</vt:lpstr>
      <vt:lpstr>Baskerville Old Face</vt:lpstr>
      <vt:lpstr>Calibri</vt:lpstr>
      <vt:lpstr>Univers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arianna corvasce</cp:lastModifiedBy>
  <cp:revision>20</cp:revision>
  <dcterms:created xsi:type="dcterms:W3CDTF">2013-01-27T09:14:16Z</dcterms:created>
  <dcterms:modified xsi:type="dcterms:W3CDTF">2026-09-18T04:51:42Z</dcterms:modified>
  <cp:category/>
</cp:coreProperties>
</file>